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59" r:id="rId15"/>
    <p:sldId id="271"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embeddedFontLst>
    <p:embeddedFont>
      <p:font typeface="OPPOSans B" panose="02010600030101010101" charset="-122"/>
      <p:regular r:id="rId27"/>
    </p:embeddedFont>
    <p:embeddedFont>
      <p:font typeface="OPPOSans H" panose="02010600030101010101" charset="-122"/>
      <p:regular r:id="rId28"/>
    </p:embeddedFont>
    <p:embeddedFont>
      <p:font typeface="OPPOSans L" panose="02010600030101010101" charset="-122"/>
      <p:regular r:id="rId29"/>
    </p:embeddedFont>
    <p:embeddedFont>
      <p:font typeface="Source Han Sans" panose="02010600030101010101" charset="-122"/>
      <p:regular r:id="rId30"/>
    </p:embeddedFont>
    <p:embeddedFont>
      <p:font typeface="Source Han Sans CN Bold" panose="02010600030101010101" charset="-122"/>
      <p:regular r:id="rId31"/>
    </p:embeddedFont>
    <p:embeddedFont>
      <p:font typeface="等线" panose="02010600030101010101" pitchFamily="2" charset="-122"/>
      <p:regular r:id="rId32"/>
      <p:bold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0" y="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37" Type="http://schemas.openxmlformats.org/officeDocument/2006/relationships/tableStyles" Target="tableStyles.xml"/></Relationships>
</file>

<file path=ppt/media/image1.png>
</file>

<file path=ppt/media/image2.png>
</file>

<file path=ppt/media/image3.jpeg>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dirty="0"/>
          </a:p>
        </p:txBody>
      </p:sp>
      <p:sp>
        <p:nvSpPr>
          <p:cNvPr id="3" name="标题 1"/>
          <p:cNvSpPr txBox="1"/>
          <p:nvPr/>
        </p:nvSpPr>
        <p:spPr>
          <a:xfrm>
            <a:off x="645468" y="1097960"/>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003243" y="1028700"/>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a:effectLst/>
        </p:spPr>
        <p:txBody>
          <a:bodyPr vert="horz" wrap="square" lIns="91440" tIns="45720" rIns="91440" bIns="45720" rtlCol="0" anchor="ctr"/>
          <a:lstStyle/>
          <a:p>
            <a:pPr algn="r">
              <a:lnSpc>
                <a:spcPct val="100000"/>
              </a:lnSpc>
            </a:pPr>
            <a:endParaRPr kumimoji="1" lang="zh-CN" altLang="en-US"/>
          </a:p>
        </p:txBody>
      </p:sp>
      <p:pic>
        <p:nvPicPr>
          <p:cNvPr id="5" name="图片 4"/>
          <p:cNvPicPr>
            <a:picLocks noChangeAspect="1"/>
          </p:cNvPicPr>
          <p:nvPr/>
        </p:nvPicPr>
        <p:blipFill>
          <a:blip r:embed="rId2">
            <a:alphaModFix/>
          </a:blip>
          <a:srcRect l="17095" r="17095"/>
          <a:stretch>
            <a:fillRect/>
          </a:stretch>
        </p:blipFill>
        <p:spPr>
          <a:xfrm>
            <a:off x="806572" y="1361058"/>
            <a:ext cx="5295784" cy="4509942"/>
          </a:xfrm>
          <a:prstGeom prst="rect">
            <a:avLst/>
          </a:prstGeom>
          <a:noFill/>
          <a:ln>
            <a:noFill/>
          </a:ln>
        </p:spPr>
      </p:pic>
      <p:sp>
        <p:nvSpPr>
          <p:cNvPr id="6" name="标题 1"/>
          <p:cNvSpPr txBox="1"/>
          <p:nvPr/>
        </p:nvSpPr>
        <p:spPr>
          <a:xfrm>
            <a:off x="6827978" y="2870893"/>
            <a:ext cx="4668697" cy="1756221"/>
          </a:xfrm>
          <a:prstGeom prst="rect">
            <a:avLst/>
          </a:prstGeom>
          <a:noFill/>
          <a:ln>
            <a:noFill/>
          </a:ln>
        </p:spPr>
        <p:txBody>
          <a:bodyPr vert="horz" wrap="square" lIns="0" tIns="0" rIns="0" bIns="0" rtlCol="0" anchor="t"/>
          <a:lstStyle/>
          <a:p>
            <a:pPr algn="r">
              <a:lnSpc>
                <a:spcPct val="130000"/>
              </a:lnSpc>
            </a:pPr>
            <a:r>
              <a:rPr kumimoji="1" lang="zh-CN" altLang="en-US" sz="3900" dirty="0">
                <a:ln w="12700">
                  <a:noFill/>
                </a:ln>
                <a:solidFill>
                  <a:srgbClr val="000000">
                    <a:alpha val="100000"/>
                  </a:srgbClr>
                </a:solidFill>
                <a:latin typeface="标准粗黑"/>
                <a:ea typeface="Source Han Sans CN Bold"/>
                <a:cs typeface="Source Han Sans CN Bold"/>
              </a:rPr>
              <a:t/>
            </a:r>
            <a:r>
              <a:rPr sz="3900">
                <a:solidFill>
                  <a:srgbClr val="000000"/>
                </a:solidFill>
                <a:latin typeface="标准粗黑"/>
              </a:rPr>
              <a:t>TCP-IP协议</a:t>
            </a:r>
            <a:endParaRPr kumimoji="1" lang="zh-CN" altLang="en-US" dirty="0"/>
          </a:p>
        </p:txBody>
      </p:sp>
      <p:sp>
        <p:nvSpPr>
          <p:cNvPr id="7" name="标题 1"/>
          <p:cNvSpPr txBox="1"/>
          <p:nvPr/>
        </p:nvSpPr>
        <p:spPr>
          <a:xfrm>
            <a:off x="9385511" y="5093793"/>
            <a:ext cx="2111164"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85511" y="5171432"/>
            <a:ext cx="2111164" cy="316551"/>
          </a:xfrm>
          <a:prstGeom prst="rect">
            <a:avLst/>
          </a:prstGeom>
          <a:noFill/>
          <a:ln>
            <a:noFill/>
          </a:ln>
        </p:spPr>
        <p:txBody>
          <a:bodyPr vert="horz" wrap="square" lIns="0" tIns="0" rIns="0" bIns="0" rtlCol="0" anchor="ctr"/>
          <a:lstStyle/>
          <a:p>
            <a:pPr algn="ctr">
              <a:lnSpc>
                <a:spcPct val="110000"/>
              </a:lnSpc>
            </a:pPr>
            <a:r>
              <a:rPr kumimoji="1" lang="en-US" altLang="zh-CN" sz="2000" dirty="0" err="1">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时间：2025/04/04</a:t>
            </a:r>
            <a:endParaRPr kumimoji="1" lang="zh-CN" altLang="en-US" dirty="0"/>
          </a:p>
        </p:txBody>
      </p:sp>
      <p:sp>
        <p:nvSpPr>
          <p:cNvPr id="9" name="标题 1"/>
          <p:cNvSpPr txBox="1"/>
          <p:nvPr/>
        </p:nvSpPr>
        <p:spPr>
          <a:xfrm>
            <a:off x="7164120" y="5093793"/>
            <a:ext cx="2031086"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164119" y="5171432"/>
            <a:ext cx="2031086" cy="316551"/>
          </a:xfrm>
          <a:prstGeom prst="rect">
            <a:avLst/>
          </a:prstGeom>
          <a:noFill/>
          <a:ln>
            <a:noFill/>
          </a:ln>
        </p:spPr>
        <p:txBody>
          <a:bodyPr vert="horz" wrap="square" lIns="0" tIns="0" rIns="0" bIns="0" rtlCol="0" anchor="ctr"/>
          <a:lstStyle/>
          <a:p>
            <a:pPr algn="ctr">
              <a:lnSpc>
                <a:spcPct val="110000"/>
              </a:lnSpc>
            </a:pPr>
            <a:r>
              <a:rPr kumimoji="1" lang="zh-CN" altLang="en-US" sz="2000" dirty="0">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主讲人：丁力宏</a:t>
            </a:r>
            <a:endParaRPr kumimoji="1" lang="zh-CN" altLang="en-US" dirty="0"/>
          </a:p>
        </p:txBody>
      </p:sp>
      <p:sp>
        <p:nvSpPr>
          <p:cNvPr id="11" name="标题 1"/>
          <p:cNvSpPr txBox="1"/>
          <p:nvPr/>
        </p:nvSpPr>
        <p:spPr>
          <a:xfrm>
            <a:off x="7164120" y="2015175"/>
            <a:ext cx="4325277" cy="678410"/>
          </a:xfrm>
          <a:prstGeom prst="rect">
            <a:avLst/>
          </a:prstGeom>
          <a:noFill/>
          <a:ln>
            <a:noFill/>
          </a:ln>
        </p:spPr>
        <p:txBody>
          <a:bodyPr vert="horz" wrap="square" lIns="0" tIns="0" rIns="0" bIns="0" rtlCol="0" anchor="t"/>
          <a:lstStyle/>
          <a:p>
            <a:pPr algn="r">
              <a:lnSpc>
                <a:spcPct val="100000"/>
              </a:lnSpc>
            </a:pPr>
            <a:r>
              <a:rPr kumimoji="1" lang="zh-CN" altLang="en-US" sz="4800" dirty="0">
                <a:ln w="12700">
                  <a:noFill/>
                </a:ln>
                <a:solidFill>
                  <a:srgbClr val="0462F5">
                    <a:alpha val="100000"/>
                  </a:srgbClr>
                </a:solidFill>
                <a:latin typeface="标准粗黑"/>
                <a:ea typeface="Source Han Sans CN Bold"/>
                <a:cs typeface="Source Han Sans CN Bold"/>
              </a:rPr>
              <a:t/>
            </a:r>
            <a:r>
              <a:rPr sz="4800">
                <a:solidFill>
                  <a:srgbClr val="0462F5"/>
                </a:solidFill>
                <a:latin typeface="标准粗黑"/>
              </a:rPr>
              <a:t>计算机网络</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815459" y="2375210"/>
            <a:ext cx="2979460" cy="3430053"/>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TCP/IP协议采用分层模型，包括应用层、传输层、网络层和网络接口层。数据在各层间封装，添加首部信息后传递给下层，最终通过物理介质传输。接收方逆向解封装，逐层处理数据。该模型实现了网络通信的标准化与模块化。</a:t>
            </a:r>
          </a:p>
        </p:txBody>
      </p:sp>
      <p:sp>
        <p:nvSpPr>
          <p:cNvPr id="4" name="标题 1"/>
          <p:cNvSpPr txBox="1"/>
          <p:nvPr/>
        </p:nvSpPr>
        <p:spPr>
          <a:xfrm>
            <a:off x="815459"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cs typeface="Source Han Sans CN Bold"/>
              </a:rPr>
              <a:t/>
            </a:r>
            <a:r>
              <a:rPr kumimoji="1" lang="en-US" altLang="zh-CN" sz="1600" dirty="0" b="1">
                <a:ln w="12700">
                  <a:noFill/>
                </a:ln>
                <a:solidFill>
                  <a:srgbClr val="0349B8">
                    <a:alpha val="100000"/>
                  </a:srgbClr>
                </a:solidFill>
                <a:latin typeface="等线"/>
                <a:ea typeface="Source Han Sans CN Bold"/>
                <a:cs typeface="Source Han Sans CN Bold"/>
              </a:rPr>
              <a:t/>
            </a:r>
            <a:r>
              <a:rPr sz="1600" b="1">
                <a:solidFill>
                  <a:srgbClr val="0349B8"/>
                </a:solidFill>
                <a:latin typeface="等线"/>
              </a:rPr>
              <a:t>网络协议分层模型与封装原理</a:t>
            </a:r>
            <a:endParaRPr kumimoji="1" lang="zh-CN" altLang="en-US" dirty="0"/>
          </a:p>
        </p:txBody>
      </p:sp>
      <p:sp>
        <p:nvSpPr>
          <p:cNvPr id="5" name="标题 1"/>
          <p:cNvSpPr txBox="1"/>
          <p:nvPr/>
        </p:nvSpPr>
        <p:spPr>
          <a:xfrm>
            <a:off x="8517215" y="2375210"/>
            <a:ext cx="2979460" cy="3430053"/>
          </a:xfrm>
          <a:prstGeom prst="rect">
            <a:avLst/>
          </a:prstGeom>
          <a:noFill/>
          <a:ln>
            <a:noFill/>
          </a:ln>
          <a:effectLst/>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ea typeface="Source Han Sans"/>
                <a:cs typeface="Source Han Sans"/>
              </a:rPr>
              <a:t/>
            </a:r>
            <a:r>
              <a:rPr kumimoji="1" lang="en-US" altLang="zh-CN" sz="1400" dirty="0">
                <a:ln w="12700">
                  <a:noFill/>
                </a:ln>
                <a:solidFill>
                  <a:srgbClr val="262626">
                    <a:alpha val="100000"/>
                  </a:srgbClr>
                </a:solidFill>
                <a:ea typeface="Source Han Sans"/>
                <a:cs typeface="Source Han Sans"/>
              </a:rPr>
              <a:t/>
            </a:r>
            <a:r>
              <a:rPr kumimoji="1" lang="zh-CN" altLang="en-US" sz="1400" dirty="0">
                <a:ln w="12700">
                  <a:noFill/>
                </a:ln>
                <a:solidFill>
                  <a:srgbClr val="262626">
                    <a:alpha val="100000"/>
                  </a:srgbClr>
                </a:solidFill>
                <a:ea typeface="Source Han Sans"/>
                <a:cs typeface="Source Han Sans"/>
              </a:rPr>
              <a:t/>
            </a:r>
            <a:r>
              <a:rPr sz="1400">
                <a:solidFill>
                  <a:srgbClr val="262626"/>
                </a:solidFill>
              </a:rPr>
              <a:t>TCP/IP协议的解封装过程指数据包从物理层逐层向上传递，各层剥离头部信息并识别协议类型。关键点包括：分层处理、协议标识字段解析（如以太网类型、IP协议号、端口号）、校验和验证。教学需结合协议栈模型与数据包结构分析。</a:t>
            </a:r>
            <a:endParaRPr kumimoji="1" lang="zh-CN" altLang="en-US" dirty="0"/>
          </a:p>
        </p:txBody>
      </p:sp>
      <p:sp>
        <p:nvSpPr>
          <p:cNvPr id="6" name="标题 1"/>
          <p:cNvSpPr txBox="1"/>
          <p:nvPr/>
        </p:nvSpPr>
        <p:spPr>
          <a:xfrm>
            <a:off x="8517215"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cs typeface="Source Han Sans CN Bold"/>
              </a:rPr>
              <a:t/>
            </a:r>
            <a:r>
              <a:rPr kumimoji="1" lang="en-US" altLang="zh-CN" sz="1600" dirty="0" b="1">
                <a:ln w="12700">
                  <a:noFill/>
                </a:ln>
                <a:solidFill>
                  <a:srgbClr val="0349B8">
                    <a:alpha val="100000"/>
                  </a:srgbClr>
                </a:solidFill>
                <a:latin typeface="等线"/>
                <a:ea typeface="Source Han Sans CN Bold"/>
                <a:cs typeface="Source Han Sans CN Bold"/>
              </a:rPr>
              <a:t/>
            </a:r>
            <a:r>
              <a:rPr sz="1600" b="1">
                <a:solidFill>
                  <a:srgbClr val="0349B8"/>
                </a:solidFill>
                <a:latin typeface="等线"/>
              </a:rPr>
              <a:t>解封装过程与协议识别方法</a:t>
            </a:r>
            <a:endParaRPr kumimoji="1" lang="zh-CN" altLang="en-US" dirty="0"/>
          </a:p>
        </p:txBody>
      </p:sp>
      <p:sp>
        <p:nvSpPr>
          <p:cNvPr id="7" name="标题 1"/>
          <p:cNvSpPr txBox="1"/>
          <p:nvPr/>
        </p:nvSpPr>
        <p:spPr>
          <a:xfrm>
            <a:off x="4695010" y="2375210"/>
            <a:ext cx="2979460" cy="3430053"/>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TCP/IP协议栈的数据封装过程包括应用层生成数据，传输层添加TCP/UDP头部，网络层封装IP头部，链路层添加帧头和帧尾。各层通过协议头部实现寻址、分段、校验和流量控制等功能，确保数据可靠传输。</a:t>
            </a:r>
          </a:p>
        </p:txBody>
      </p:sp>
      <p:sp>
        <p:nvSpPr>
          <p:cNvPr id="8" name="标题 1"/>
          <p:cNvSpPr txBox="1"/>
          <p:nvPr/>
        </p:nvSpPr>
        <p:spPr>
          <a:xfrm>
            <a:off x="4695010"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rPr>
              <a:t/>
            </a:r>
            <a:r>
              <a:rPr kumimoji="1" lang="en-US" altLang="zh-CN" sz="1600" dirty="0" b="1">
                <a:ln w="12700">
                  <a:noFill/>
                </a:ln>
                <a:solidFill>
                  <a:srgbClr val="0349B8">
                    <a:alpha val="100000"/>
                  </a:srgbClr>
                </a:solidFill>
                <a:latin typeface="等线"/>
                <a:ea typeface="Source Han Sans CN Bold"/>
              </a:rPr>
              <a:t/>
            </a:r>
            <a:r>
              <a:rPr sz="1600" b="1">
                <a:solidFill>
                  <a:srgbClr val="0349B8"/>
                </a:solidFill>
                <a:latin typeface="等线"/>
              </a:rPr>
              <a:t>数据封装在各协议层的具体实现</a:t>
            </a:r>
            <a:endParaRPr kumimoji="1" lang="zh-CN" altLang="en-US" dirty="0"/>
          </a:p>
        </p:txBody>
      </p:sp>
      <p:sp>
        <p:nvSpPr>
          <p:cNvPr id="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典型网络协议中的数据封装过程</a:t>
            </a:r>
            <a:endParaRPr kumimoji="1" lang="zh-CN" altLang="en-US" dirty="0"/>
          </a:p>
        </p:txBody>
      </p:sp>
      <p:sp>
        <p:nvSpPr>
          <p:cNvPr id="1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38155" t="3275" r="34948" b="3275"/>
          <a:stretch>
            <a:fillRect/>
          </a:stretch>
        </p:blipFill>
        <p:spPr>
          <a:xfrm>
            <a:off x="8723541" y="2017485"/>
            <a:ext cx="2808059" cy="6503455"/>
          </a:xfrm>
          <a:custGeom>
            <a:avLst/>
            <a:gdLst/>
            <a:ahLst/>
            <a:cxnLst/>
            <a:rect l="l" t="t" r="r" b="b"/>
            <a:pathLst>
              <a:path w="2808059" h="6503455">
                <a:moveTo>
                  <a:pt x="0" y="0"/>
                </a:moveTo>
                <a:lnTo>
                  <a:pt x="2808059" y="0"/>
                </a:lnTo>
                <a:lnTo>
                  <a:pt x="2808059" y="6503455"/>
                </a:lnTo>
                <a:lnTo>
                  <a:pt x="0" y="6503455"/>
                </a:lnTo>
                <a:lnTo>
                  <a:pt x="0" y="0"/>
                </a:lnTo>
                <a:close/>
              </a:path>
            </a:pathLst>
          </a:custGeom>
          <a:noFill/>
          <a:ln>
            <a:noFill/>
          </a:ln>
        </p:spPr>
      </p:pic>
      <p:sp>
        <p:nvSpPr>
          <p:cNvPr id="4" name="标题 1"/>
          <p:cNvSpPr txBox="1"/>
          <p:nvPr/>
        </p:nvSpPr>
        <p:spPr>
          <a:xfrm flipH="1">
            <a:off x="8757115" y="0"/>
            <a:ext cx="1576470" cy="1801646"/>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a:off x="962500"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数据封装的基本概念与原理</a:t>
            </a:r>
            <a:endParaRPr kumimoji="1" lang="zh-CN" altLang="en-US" dirty="0"/>
          </a:p>
        </p:txBody>
      </p:sp>
      <p:sp>
        <p:nvSpPr>
          <p:cNvPr id="7" name="标题 1"/>
          <p:cNvSpPr txBox="1"/>
          <p:nvPr/>
        </p:nvSpPr>
        <p:spPr>
          <a:xfrm>
            <a:off x="962500"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cs typeface="Source Han Sans"/>
              </a:rPr>
              <a:t/>
            </a:r>
            <a:r>
              <a:rPr kumimoji="1" lang="en-US" altLang="zh-CN" sz="1400" dirty="0">
                <a:ln w="12700">
                  <a:noFill/>
                </a:ln>
                <a:solidFill>
                  <a:srgbClr val="404040">
                    <a:alpha val="100000"/>
                  </a:srgbClr>
                </a:solidFill>
                <a:ea typeface="Source Han Sans"/>
                <a:cs typeface="Source Han Sans"/>
              </a:rPr>
              <a:t/>
            </a:r>
            <a:r>
              <a:rPr kumimoji="1" lang="zh-CN" altLang="en-US" sz="1400" dirty="0">
                <a:ln w="12700">
                  <a:noFill/>
                </a:ln>
                <a:solidFill>
                  <a:srgbClr val="404040">
                    <a:alpha val="100000"/>
                  </a:srgbClr>
                </a:solidFill>
                <a:ea typeface="Source Han Sans"/>
                <a:cs typeface="Source Han Sans"/>
              </a:rPr>
              <a:t/>
            </a:r>
            <a:r>
              <a:rPr sz="1400">
                <a:solidFill>
                  <a:srgbClr val="404040"/>
                </a:solidFill>
              </a:rPr>
              <a:t>TCP/IP协议的数据封装指数据在传输过程中逐层添加头部信息的过程。发送端从应用层到物理层依次封装，接收端逆向解封装。核心知识点包括协议分层、头部信息、封装/解封装流程及PDU（协议数据单元）变化。</a:t>
            </a:r>
            <a:endParaRPr kumimoji="1" lang="zh-CN" altLang="en-US" dirty="0"/>
          </a:p>
        </p:txBody>
      </p:sp>
      <p:sp>
        <p:nvSpPr>
          <p:cNvPr id="8" name="标题 1"/>
          <p:cNvSpPr txBox="1"/>
          <p:nvPr/>
        </p:nvSpPr>
        <p:spPr>
          <a:xfrm>
            <a:off x="4086700"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9" name="标题 1"/>
          <p:cNvSpPr txBox="1"/>
          <p:nvPr/>
        </p:nvSpPr>
        <p:spPr>
          <a:xfrm>
            <a:off x="4388800"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抓包工具的基本使用方法与配置</a:t>
            </a:r>
            <a:endParaRPr kumimoji="1" lang="zh-CN" altLang="en-US" dirty="0"/>
          </a:p>
        </p:txBody>
      </p:sp>
      <p:sp>
        <p:nvSpPr>
          <p:cNvPr id="10" name="标题 1"/>
          <p:cNvSpPr txBox="1"/>
          <p:nvPr/>
        </p:nvSpPr>
        <p:spPr>
          <a:xfrm>
            <a:off x="4388800"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TCP/IP协议抓包工具（如Wireshark）的基本使用包括：安装配置、选择网卡、设置过滤规则、捕获数据包、分析协议字段。重点掌握IP/TCP/UDP头部结构、流量统计及常见协议（HTTP/DNS）的抓包分析技巧。</a:t>
            </a:r>
          </a:p>
        </p:txBody>
      </p:sp>
      <p:sp>
        <p:nvSpPr>
          <p:cNvPr id="11" name="标题 1"/>
          <p:cNvSpPr txBox="1"/>
          <p:nvPr/>
        </p:nvSpPr>
        <p:spPr>
          <a:xfrm>
            <a:off x="7475774"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a:off x="7777874"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实际抓包数据分析与封装结构解析</a:t>
            </a:r>
            <a:endParaRPr kumimoji="1" lang="zh-CN" altLang="en-US" dirty="0"/>
          </a:p>
        </p:txBody>
      </p:sp>
      <p:sp>
        <p:nvSpPr>
          <p:cNvPr id="13" name="标题 1"/>
          <p:cNvSpPr txBox="1"/>
          <p:nvPr/>
        </p:nvSpPr>
        <p:spPr>
          <a:xfrm>
            <a:off x="7777874"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TCP/IP协议栈分层结构（四层模型）  
各层核心协议功能与交互机制（TCP/UDP/IP）  
数据封装过程与首部字段解析（帧头/IP头/TCP头）  
Wireshark抓包实战分析方法  
协议数据单元（PDU）转换原理  
典型报文类型识别（SYN/ACK等）  
差错控制与流量控制实现方式</a:t>
            </a:r>
          </a:p>
        </p:txBody>
      </p:sp>
      <p:sp>
        <p:nvSpPr>
          <p:cNvPr id="14"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使用抓包工具分析数据封装实例</a:t>
            </a:r>
            <a:endParaRPr kumimoji="1" lang="zh-CN" altLang="en-US" dirty="0"/>
          </a:p>
        </p:txBody>
      </p:sp>
      <p:sp>
        <p:nvSpPr>
          <p:cNvPr id="16"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04</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rPr>
              <a:t/>
            </a:r>
            <a:r>
              <a:rPr kumimoji="1" lang="en-US" altLang="zh-CN" sz="4000" dirty="0" b="1">
                <a:ln w="12700">
                  <a:noFill/>
                </a:ln>
                <a:solidFill>
                  <a:srgbClr val="000000">
                    <a:alpha val="100000"/>
                  </a:srgbClr>
                </a:solidFill>
                <a:latin typeface="等线"/>
                <a:ea typeface="Source Han Sans CN Bold"/>
              </a:rPr>
              <a:t/>
            </a:r>
            <a:r>
              <a:rPr sz="4000" b="1">
                <a:solidFill>
                  <a:srgbClr val="000000"/>
                </a:solidFill>
                <a:latin typeface="等线"/>
              </a:rPr>
              <a:t>IP地址与子网划分实践</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661773" y="409130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902087" y="208724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23107" y="2291935"/>
            <a:ext cx="3423626" cy="1382810"/>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000000">
                    <a:alpha val="100000"/>
                  </a:srgbClr>
                </a:solidFill>
                <a:ea typeface="Source Han Sans"/>
                <a:cs typeface="Source Han Sans"/>
              </a:rPr>
              <a:t/>
            </a:r>
            <a:r>
              <a:rPr kumimoji="1" lang="en-US" altLang="zh-CN" sz="1400">
                <a:ln w="12700">
                  <a:noFill/>
                </a:ln>
                <a:solidFill>
                  <a:srgbClr val="000000">
                    <a:alpha val="100000"/>
                  </a:srgbClr>
                </a:solidFill>
                <a:ea typeface="Source Han Sans"/>
                <a:cs typeface="Source Han Sans"/>
              </a:rPr>
              <a:t/>
            </a:r>
            <a:r>
              <a:rPr kumimoji="1" lang="zh-CN" altLang="en-US" sz="1400">
                <a:ln w="12700">
                  <a:noFill/>
                </a:ln>
                <a:solidFill>
                  <a:srgbClr val="000000">
                    <a:alpha val="100000"/>
                  </a:srgbClr>
                </a:solidFill>
                <a:ea typeface="Source Han Sans"/>
                <a:cs typeface="Source Han Sans"/>
              </a:rPr>
              <a:t/>
            </a:r>
            <a:r>
              <a:rPr sz="1400">
                <a:solidFill>
                  <a:srgbClr val="000000"/>
                </a:solidFill>
              </a:rPr>
              <a:t>IP地址是网络中设备的唯一标识符，用于定位和通信。分为IPv4（32位）和IPv6（128位），包含网络号和主机号。作用包括寻址、路由选择和数据包转发，是TCP/IP协议实现互联的基础。</a:t>
            </a:r>
            <a:endParaRPr kumimoji="1" lang="zh-CN" altLang="en-US" dirty="0"/>
          </a:p>
        </p:txBody>
      </p:sp>
      <p:sp>
        <p:nvSpPr>
          <p:cNvPr id="6" name="标题 1"/>
          <p:cNvSpPr txBox="1"/>
          <p:nvPr/>
        </p:nvSpPr>
        <p:spPr>
          <a:xfrm>
            <a:off x="828040" y="4270595"/>
            <a:ext cx="3423626" cy="1382810"/>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IP地址分为A、B、C、D、E五类，由网络号和主机号组成。A类首位为0，B类前两位为10，C类前三位为110。D类用于组播，E类保留。子网掩码用于划分网络与主机部分。IPv4地址为32位，IPv6为128位。</a:t>
            </a:r>
          </a:p>
        </p:txBody>
      </p:sp>
      <p:sp>
        <p:nvSpPr>
          <p:cNvPr id="7" name="标题 1"/>
          <p:cNvSpPr txBox="1"/>
          <p:nvPr/>
        </p:nvSpPr>
        <p:spPr>
          <a:xfrm>
            <a:off x="830433" y="3754755"/>
            <a:ext cx="3421233" cy="426720"/>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IP地址的分类与结构解析</a:t>
            </a:r>
            <a:endParaRPr kumimoji="1" lang="zh-CN" altLang="en-US" dirty="0"/>
          </a:p>
        </p:txBody>
      </p:sp>
      <p:sp>
        <p:nvSpPr>
          <p:cNvPr id="8" name="标题 1"/>
          <p:cNvSpPr txBox="1"/>
          <p:nvPr/>
        </p:nvSpPr>
        <p:spPr>
          <a:xfrm>
            <a:off x="7902087" y="2251295"/>
            <a:ext cx="3423626" cy="270107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TCP/IP协议中，公有IP由ISP分配，全球唯一，用于互联网通信；私有IP用于内网，可重复使用，通过NAT转换访问外网。公有IP适用于对外服务（如网站），私有IP适用于局域网设备（如企业内网）。</a:t>
            </a:r>
          </a:p>
        </p:txBody>
      </p:sp>
      <p:sp>
        <p:nvSpPr>
          <p:cNvPr id="9" name="标题 1"/>
          <p:cNvSpPr txBox="1"/>
          <p:nvPr/>
        </p:nvSpPr>
        <p:spPr>
          <a:xfrm>
            <a:off x="7902087" y="1748155"/>
            <a:ext cx="3418693" cy="426720"/>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公有IP与私有IP的区别及应用场景</a:t>
            </a:r>
            <a:endParaRPr kumimoji="1" lang="zh-CN" altLang="en-US" dirty="0"/>
          </a:p>
        </p:txBody>
      </p:sp>
      <p:sp>
        <p:nvSpPr>
          <p:cNvPr id="10" name="标题 1"/>
          <p:cNvSpPr txBox="1"/>
          <p:nvPr/>
        </p:nvSpPr>
        <p:spPr>
          <a:xfrm>
            <a:off x="5015880" y="2225769"/>
            <a:ext cx="2160240" cy="2160240"/>
          </a:xfrm>
          <a:prstGeom prst="ellipse">
            <a:avLst/>
          </a:prstGeom>
          <a:solidFill>
            <a:schemeClr val="accent1">
              <a:alpha val="1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5139492" y="2349381"/>
            <a:ext cx="1913016" cy="1913016"/>
          </a:xfrm>
          <a:prstGeom prst="ellipse">
            <a:avLst/>
          </a:prstGeom>
          <a:solidFill>
            <a:schemeClr val="accent1">
              <a:alpha val="24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283507" y="2493397"/>
            <a:ext cx="1624986" cy="162498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812323" y="3048703"/>
            <a:ext cx="567354" cy="51437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2661773" y="213550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25500" y="1801495"/>
            <a:ext cx="3421233" cy="426720"/>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IP地址的基本概念与作用</a:t>
            </a:r>
            <a:endParaRPr kumimoji="1" lang="zh-CN" altLang="en-US" dirty="0"/>
          </a:p>
        </p:txBody>
      </p:sp>
      <p:sp>
        <p:nvSpPr>
          <p:cNvPr id="16"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rPr>
              <a:t/>
            </a:r>
            <a:r>
              <a:rPr kumimoji="1" lang="en-US" altLang="zh-CN" sz="2800" dirty="0" b="1">
                <a:ln w="12700">
                  <a:noFill/>
                </a:ln>
                <a:solidFill>
                  <a:srgbClr val="262626">
                    <a:alpha val="100000"/>
                  </a:srgbClr>
                </a:solidFill>
                <a:latin typeface="等线"/>
                <a:ea typeface="Source Han Sans CN Bold"/>
              </a:rPr>
              <a:t/>
            </a:r>
            <a:r>
              <a:rPr sz="2800" b="1">
                <a:solidFill>
                  <a:srgbClr val="262626"/>
                </a:solidFill>
                <a:latin typeface="等线"/>
              </a:rPr>
              <a:t>IP地址基础知识与分类讲解</a:t>
            </a:r>
            <a:endParaRPr kumimoji="1" lang="zh-CN" altLang="en-US" dirty="0"/>
          </a:p>
        </p:txBody>
      </p:sp>
      <p:sp>
        <p:nvSpPr>
          <p:cNvPr id="18"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a:off x="4066972" y="1607430"/>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a:off x="4310565" y="1851023"/>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a:off x="4310565" y="1851023"/>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4823360" y="2315542"/>
            <a:ext cx="499170" cy="540722"/>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5400000">
            <a:off x="4446211" y="1986669"/>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0800000">
            <a:off x="6157472" y="1607430"/>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0800000">
            <a:off x="6401066" y="1851023"/>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0800000">
            <a:off x="6401066" y="1851023"/>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0800000">
            <a:off x="6536713" y="1986669"/>
            <a:ext cx="1198468" cy="1198468"/>
          </a:xfrm>
          <a:prstGeom prst="teardrop">
            <a:avLst/>
          </a:prstGeom>
          <a:noFill/>
          <a:ln w="12700" cap="sq">
            <a:solidFill>
              <a:schemeClr val="accent2"/>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flipH="1" flipV="1">
            <a:off x="6856571" y="2315542"/>
            <a:ext cx="558749" cy="540723"/>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935672" y="2318487"/>
            <a:ext cx="2885614" cy="1411172"/>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子网掩码是TCP/IP协议中用于划分网络和主机部分的32位二进制数，与IP地址配合使用。其主要作用包括：标识网络地址、区分同一网络内的主机、优化路由选择及提高地址利用率。通过逻辑与运算确定目标主机是否在同一子网，是网络规划与管理的核心工具。</a:t>
            </a:r>
          </a:p>
        </p:txBody>
      </p:sp>
      <p:sp>
        <p:nvSpPr>
          <p:cNvPr id="14" name="标题 1"/>
          <p:cNvSpPr txBox="1"/>
          <p:nvPr/>
        </p:nvSpPr>
        <p:spPr>
          <a:xfrm>
            <a:off x="935672" y="1994517"/>
            <a:ext cx="2885614" cy="287814"/>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子网掩码的基本概念与作用</a:t>
            </a:r>
            <a:endParaRPr kumimoji="1" lang="zh-CN" altLang="en-US" dirty="0"/>
          </a:p>
        </p:txBody>
      </p:sp>
      <p:sp>
        <p:nvSpPr>
          <p:cNvPr id="15" name="标题 1"/>
          <p:cNvSpPr txBox="1"/>
          <p:nvPr/>
        </p:nvSpPr>
        <p:spPr>
          <a:xfrm>
            <a:off x="8353888" y="2318487"/>
            <a:ext cx="2885614" cy="14111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ea typeface="Source Han Sans"/>
                <a:cs typeface="Source Han Sans"/>
              </a:rPr>
              <a:t/>
            </a:r>
            <a:r>
              <a:rPr kumimoji="1" lang="en-US" altLang="zh-CN" sz="1400" dirty="0">
                <a:ln w="12700">
                  <a:noFill/>
                </a:ln>
                <a:solidFill>
                  <a:srgbClr val="262626">
                    <a:alpha val="100000"/>
                  </a:srgbClr>
                </a:solidFill>
                <a:ea typeface="Source Han Sans"/>
                <a:cs typeface="Source Han Sans"/>
              </a:rPr>
              <a:t/>
            </a:r>
            <a:r>
              <a:rPr kumimoji="1" lang="zh-CN" altLang="en-US" sz="1400" dirty="0">
                <a:ln w="12700">
                  <a:noFill/>
                </a:ln>
                <a:solidFill>
                  <a:srgbClr val="262626">
                    <a:alpha val="100000"/>
                  </a:srgbClr>
                </a:solidFill>
                <a:ea typeface="Source Han Sans"/>
                <a:cs typeface="Source Han Sans"/>
              </a:rPr>
              <a:t/>
            </a:r>
            <a:r>
              <a:rPr sz="1400">
                <a:solidFill>
                  <a:srgbClr val="262626"/>
                </a:solidFill>
              </a:rPr>
              <a:t>子网掩码用于划分IP地址的网络部分和主机部分，采用32位二进制表示。由连续的1（网络位）和连续的0（主机位）组成，如255.255.255.0对应11111111.11111111.11111111.00000000。</a:t>
            </a:r>
            <a:endParaRPr kumimoji="1" lang="zh-CN" altLang="en-US" dirty="0"/>
          </a:p>
        </p:txBody>
      </p:sp>
      <p:sp>
        <p:nvSpPr>
          <p:cNvPr id="16" name="标题 1"/>
          <p:cNvSpPr txBox="1"/>
          <p:nvPr/>
        </p:nvSpPr>
        <p:spPr>
          <a:xfrm>
            <a:off x="8353888" y="1994517"/>
            <a:ext cx="2885614" cy="287814"/>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子网掩码的二进制表示方法</a:t>
            </a:r>
            <a:endParaRPr kumimoji="1" lang="zh-CN" altLang="en-US" dirty="0"/>
          </a:p>
        </p:txBody>
      </p:sp>
      <p:sp>
        <p:nvSpPr>
          <p:cNvPr id="17" name="标题 1"/>
          <p:cNvSpPr txBox="1"/>
          <p:nvPr/>
        </p:nvSpPr>
        <p:spPr>
          <a:xfrm rot="5400000" flipH="1" flipV="1">
            <a:off x="6157473" y="3700023"/>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1" flipV="1">
            <a:off x="6401066" y="3943616"/>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5400000" flipH="1" flipV="1">
            <a:off x="6401066" y="3943616"/>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flipH="1">
            <a:off x="6893085" y="4441799"/>
            <a:ext cx="540722" cy="473394"/>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flipH="1" flipV="1">
            <a:off x="6536713" y="4079262"/>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6200000" flipV="1">
            <a:off x="4064880" y="3700023"/>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16200000" flipV="1">
            <a:off x="4308473" y="3943616"/>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16200000" flipV="1">
            <a:off x="4308473" y="3943616"/>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4800492" y="4454869"/>
            <a:ext cx="540722" cy="447253"/>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16200000" flipV="1">
            <a:off x="4444119" y="4079262"/>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935672" y="4297127"/>
            <a:ext cx="2885614" cy="1411172"/>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262626">
                    <a:alpha val="100000"/>
                  </a:srgbClr>
                </a:solidFill>
                <a:latin typeface="+mn-ea"/>
                <a:cs typeface="Source Han Sans"/>
              </a:rPr>
              <a:t/>
            </a:r>
            <a:r>
              <a:rPr kumimoji="1" lang="en-US" altLang="zh-CN" sz="1400" dirty="0">
                <a:ln w="12700">
                  <a:noFill/>
                </a:ln>
                <a:solidFill>
                  <a:srgbClr val="262626">
                    <a:alpha val="100000"/>
                  </a:srgbClr>
                </a:solidFill>
                <a:latin typeface="+mn-ea"/>
                <a:cs typeface="Source Han Sans"/>
              </a:rPr>
              <a:t/>
            </a:r>
            <a:r>
              <a:rPr kumimoji="1" lang="zh-CN" altLang="en-US" sz="1400" dirty="0">
                <a:ln w="12700">
                  <a:noFill/>
                </a:ln>
                <a:solidFill>
                  <a:srgbClr val="262626">
                    <a:alpha val="100000"/>
                  </a:srgbClr>
                </a:solidFill>
                <a:latin typeface="+mn-ea"/>
                <a:cs typeface="Source Han Sans"/>
              </a:rPr>
              <a:t/>
            </a:r>
            <a:r>
              <a:rPr sz="1400">
                <a:solidFill>
                  <a:srgbClr val="262626"/>
                </a:solidFill>
                <a:latin typeface="+mn-ea"/>
              </a:rPr>
              <a:t>子网掩码用于划分IP地址的网络部分和主机部分。它与IP地址进行逻辑与运算，确定网络地址。子网掩码帮助区分同一网络内的主机和不同网络间的通信，支持子网划分，提高IP地址利用率。</a:t>
            </a:r>
            <a:endParaRPr kumimoji="1" lang="zh-CN" altLang="en-US" dirty="0">
              <a:latin typeface="+mn-ea"/>
            </a:endParaRPr>
          </a:p>
        </p:txBody>
      </p:sp>
      <p:sp>
        <p:nvSpPr>
          <p:cNvPr id="28" name="标题 1"/>
          <p:cNvSpPr txBox="1"/>
          <p:nvPr/>
        </p:nvSpPr>
        <p:spPr>
          <a:xfrm>
            <a:off x="935672" y="3973157"/>
            <a:ext cx="2885614" cy="287814"/>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子网掩码与IP地址的关系</a:t>
            </a:r>
            <a:endParaRPr kumimoji="1" lang="zh-CN" altLang="en-US" dirty="0"/>
          </a:p>
        </p:txBody>
      </p:sp>
      <p:sp>
        <p:nvSpPr>
          <p:cNvPr id="29" name="标题 1"/>
          <p:cNvSpPr txBox="1"/>
          <p:nvPr/>
        </p:nvSpPr>
        <p:spPr>
          <a:xfrm>
            <a:off x="8353888" y="4297127"/>
            <a:ext cx="2885614" cy="1411172"/>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TCP/IP协议中子网划分通过借用主机位扩展网络位，子网掩码用于区分网络与主机部分。计算方法包括确定子网位数、计算子网数量及主机容量，采用二进制与十进制转换。关键点涵盖CIDR表示法、VLSM技术及子网划分步骤。</a:t>
            </a:r>
          </a:p>
        </p:txBody>
      </p:sp>
      <p:sp>
        <p:nvSpPr>
          <p:cNvPr id="30" name="标题 1"/>
          <p:cNvSpPr txBox="1"/>
          <p:nvPr/>
        </p:nvSpPr>
        <p:spPr>
          <a:xfrm>
            <a:off x="8353888" y="3973157"/>
            <a:ext cx="2885614" cy="287814"/>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子网划分与子网掩码计算方法</a:t>
            </a:r>
            <a:endParaRPr kumimoji="1" lang="zh-CN" altLang="en-US" dirty="0"/>
          </a:p>
        </p:txBody>
      </p:sp>
      <p:sp>
        <p:nvSpPr>
          <p:cNvPr id="31"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子网掩码原理与计算方法</a:t>
            </a:r>
            <a:endParaRPr kumimoji="1" lang="zh-CN" altLang="en-US" dirty="0"/>
          </a:p>
        </p:txBody>
      </p:sp>
      <p:sp>
        <p:nvSpPr>
          <p:cNvPr id="33"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73100" y="2254176"/>
            <a:ext cx="3166575" cy="3304607"/>
          </a:xfrm>
          <a:custGeom>
            <a:avLst/>
            <a:gdLst>
              <a:gd name="connsiteX0" fmla="*/ 1976659 w 2642041"/>
              <a:gd name="connsiteY0" fmla="*/ 2197272 h 2197271"/>
              <a:gd name="connsiteX1" fmla="*/ 170997 w 2642041"/>
              <a:gd name="connsiteY1" fmla="*/ 1200525 h 2197271"/>
              <a:gd name="connsiteX2" fmla="*/ 0 w 2642041"/>
              <a:gd name="connsiteY2" fmla="*/ 90372 h 2197271"/>
              <a:gd name="connsiteX3" fmla="*/ 2642042 w 2642041"/>
              <a:gd name="connsiteY3" fmla="*/ 0 h 2197271"/>
              <a:gd name="connsiteX4" fmla="*/ 1976659 w 2642041"/>
              <a:gd name="connsiteY4" fmla="*/ 2197272 h 2197271"/>
            </a:gdLst>
            <a:ahLst/>
            <a:cxnLst/>
            <a:rect l="l" t="t" r="r" b="b"/>
            <a:pathLst>
              <a:path w="2642041" h="2197271">
                <a:moveTo>
                  <a:pt x="1976659" y="2197272"/>
                </a:moveTo>
                <a:lnTo>
                  <a:pt x="170997" y="1200525"/>
                </a:lnTo>
                <a:lnTo>
                  <a:pt x="0" y="90372"/>
                </a:lnTo>
                <a:lnTo>
                  <a:pt x="2642042" y="0"/>
                </a:lnTo>
                <a:lnTo>
                  <a:pt x="1976659" y="2197272"/>
                </a:lnTo>
                <a:close/>
              </a:path>
            </a:pathLst>
          </a:custGeom>
          <a:noFill/>
          <a:ln w="8856"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688789" y="2805332"/>
            <a:ext cx="3135197" cy="2348231"/>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4654088" y="2124624"/>
            <a:ext cx="2871125" cy="3434159"/>
          </a:xfrm>
          <a:custGeom>
            <a:avLst/>
            <a:gdLst>
              <a:gd name="connsiteX0" fmla="*/ 2481677 w 2481676"/>
              <a:gd name="connsiteY0" fmla="*/ 1938561 h 2179551"/>
              <a:gd name="connsiteX1" fmla="*/ 24808 w 2481676"/>
              <a:gd name="connsiteY1" fmla="*/ 2179552 h 2179551"/>
              <a:gd name="connsiteX2" fmla="*/ 0 w 2481676"/>
              <a:gd name="connsiteY2" fmla="*/ 0 h 2179551"/>
              <a:gd name="connsiteX3" fmla="*/ 2238028 w 2481676"/>
              <a:gd name="connsiteY3" fmla="*/ 376549 h 2179551"/>
              <a:gd name="connsiteX4" fmla="*/ 2481677 w 2481676"/>
              <a:gd name="connsiteY4" fmla="*/ 1938561 h 2179551"/>
            </a:gdLst>
            <a:ahLst/>
            <a:cxnLst/>
            <a:rect l="l" t="t" r="r" b="b"/>
            <a:pathLst>
              <a:path w="2481676" h="2179551">
                <a:moveTo>
                  <a:pt x="2481677" y="1938561"/>
                </a:moveTo>
                <a:lnTo>
                  <a:pt x="24808" y="2179552"/>
                </a:lnTo>
                <a:lnTo>
                  <a:pt x="0" y="0"/>
                </a:lnTo>
                <a:lnTo>
                  <a:pt x="2238028" y="376549"/>
                </a:lnTo>
                <a:lnTo>
                  <a:pt x="2481677" y="1938561"/>
                </a:lnTo>
                <a:close/>
              </a:path>
            </a:pathLst>
          </a:custGeom>
          <a:noFill/>
          <a:ln w="8856" cap="flat">
            <a:solidFill>
              <a:schemeClr val="accent2"/>
            </a:solid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4609365" y="2805332"/>
            <a:ext cx="2960568" cy="2348231"/>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8339623" y="2254176"/>
            <a:ext cx="3166577" cy="3304607"/>
          </a:xfrm>
          <a:custGeom>
            <a:avLst/>
            <a:gdLst>
              <a:gd name="connsiteX0" fmla="*/ 0 w 2642042"/>
              <a:gd name="connsiteY0" fmla="*/ 0 h 2197271"/>
              <a:gd name="connsiteX1" fmla="*/ 2642042 w 2642042"/>
              <a:gd name="connsiteY1" fmla="*/ 90372 h 2197271"/>
              <a:gd name="connsiteX2" fmla="*/ 2470159 w 2642042"/>
              <a:gd name="connsiteY2" fmla="*/ 1201411 h 2197271"/>
              <a:gd name="connsiteX3" fmla="*/ 665384 w 2642042"/>
              <a:gd name="connsiteY3" fmla="*/ 2197272 h 2197271"/>
              <a:gd name="connsiteX4" fmla="*/ 0 w 2642042"/>
              <a:gd name="connsiteY4" fmla="*/ 0 h 2197271"/>
            </a:gdLst>
            <a:ahLst/>
            <a:cxnLst/>
            <a:rect l="l" t="t" r="r" b="b"/>
            <a:pathLst>
              <a:path w="2642042" h="2197271">
                <a:moveTo>
                  <a:pt x="0" y="0"/>
                </a:moveTo>
                <a:lnTo>
                  <a:pt x="2642042" y="90372"/>
                </a:lnTo>
                <a:lnTo>
                  <a:pt x="2470159" y="1201411"/>
                </a:lnTo>
                <a:lnTo>
                  <a:pt x="665384" y="2197272"/>
                </a:lnTo>
                <a:lnTo>
                  <a:pt x="0" y="0"/>
                </a:lnTo>
                <a:close/>
              </a:path>
            </a:pathLst>
          </a:custGeom>
          <a:noFill/>
          <a:ln w="8856"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355313" y="2805332"/>
            <a:ext cx="3135197" cy="2348231"/>
          </a:xfrm>
          <a:custGeom>
            <a:avLst/>
            <a:gdLst>
              <a:gd name="connsiteX0" fmla="*/ 0 w 2470158"/>
              <a:gd name="connsiteY0" fmla="*/ 0 h 1476070"/>
              <a:gd name="connsiteX1" fmla="*/ 2470158 w 2470158"/>
              <a:gd name="connsiteY1" fmla="*/ 0 h 1476070"/>
              <a:gd name="connsiteX2" fmla="*/ 2470158 w 2470158"/>
              <a:gd name="connsiteY2" fmla="*/ 1476070 h 1476070"/>
              <a:gd name="connsiteX3" fmla="*/ 0 w 2470158"/>
              <a:gd name="connsiteY3" fmla="*/ 1476070 h 1476070"/>
            </a:gdLst>
            <a:ahLst/>
            <a:cxnLst/>
            <a:rect l="l" t="t" r="r" b="b"/>
            <a:pathLst>
              <a:path w="2470158" h="1476070">
                <a:moveTo>
                  <a:pt x="0" y="0"/>
                </a:moveTo>
                <a:lnTo>
                  <a:pt x="2470158" y="0"/>
                </a:lnTo>
                <a:lnTo>
                  <a:pt x="2470158" y="1476070"/>
                </a:lnTo>
                <a:lnTo>
                  <a:pt x="0" y="1476070"/>
                </a:ln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1795525" y="1705617"/>
            <a:ext cx="921726" cy="921726"/>
          </a:xfrm>
          <a:custGeom>
            <a:avLst/>
            <a:gdLst>
              <a:gd name="connsiteX0" fmla="*/ 769045 w 769045"/>
              <a:gd name="connsiteY0" fmla="*/ 384523 h 769045"/>
              <a:gd name="connsiteX1" fmla="*/ 384523 w 769045"/>
              <a:gd name="connsiteY1" fmla="*/ 769045 h 769045"/>
              <a:gd name="connsiteX2" fmla="*/ 0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9" y="769045"/>
                  <a:pt x="384523" y="769045"/>
                </a:cubicBezTo>
                <a:cubicBezTo>
                  <a:pt x="172157" y="769045"/>
                  <a:pt x="0" y="596888"/>
                  <a:pt x="0" y="384523"/>
                </a:cubicBezTo>
                <a:cubicBezTo>
                  <a:pt x="0" y="172157"/>
                  <a:pt x="172157" y="0"/>
                  <a:pt x="384523" y="0"/>
                </a:cubicBezTo>
                <a:cubicBezTo>
                  <a:pt x="596889" y="0"/>
                  <a:pt x="769045" y="172157"/>
                  <a:pt x="769045" y="384523"/>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5628787" y="1705617"/>
            <a:ext cx="921726" cy="921726"/>
          </a:xfrm>
          <a:custGeom>
            <a:avLst/>
            <a:gdLst>
              <a:gd name="connsiteX0" fmla="*/ 769045 w 769045"/>
              <a:gd name="connsiteY0" fmla="*/ 384523 h 769045"/>
              <a:gd name="connsiteX1" fmla="*/ 384522 w 769045"/>
              <a:gd name="connsiteY1" fmla="*/ 769045 h 769045"/>
              <a:gd name="connsiteX2" fmla="*/ 0 w 769045"/>
              <a:gd name="connsiteY2" fmla="*/ 384523 h 769045"/>
              <a:gd name="connsiteX3" fmla="*/ 384522 w 769045"/>
              <a:gd name="connsiteY3" fmla="*/ 0 h 769045"/>
              <a:gd name="connsiteX4" fmla="*/ 769045 w 769045"/>
              <a:gd name="connsiteY4" fmla="*/ 384523 h 769045"/>
            </a:gdLst>
            <a:ahLst/>
            <a:cxnLst/>
            <a:rect l="l" t="t" r="r" b="b"/>
            <a:pathLst>
              <a:path w="769045" h="769045">
                <a:moveTo>
                  <a:pt x="769045" y="384523"/>
                </a:moveTo>
                <a:cubicBezTo>
                  <a:pt x="769045" y="596888"/>
                  <a:pt x="596888" y="769045"/>
                  <a:pt x="384522" y="769045"/>
                </a:cubicBezTo>
                <a:cubicBezTo>
                  <a:pt x="172157" y="769045"/>
                  <a:pt x="0" y="596888"/>
                  <a:pt x="0" y="384523"/>
                </a:cubicBezTo>
                <a:cubicBezTo>
                  <a:pt x="0" y="172157"/>
                  <a:pt x="172157" y="0"/>
                  <a:pt x="384522" y="0"/>
                </a:cubicBezTo>
                <a:cubicBezTo>
                  <a:pt x="596888" y="0"/>
                  <a:pt x="769045" y="172157"/>
                  <a:pt x="769045" y="384523"/>
                </a:cubicBez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9462049" y="1705617"/>
            <a:ext cx="921726" cy="921726"/>
          </a:xfrm>
          <a:custGeom>
            <a:avLst/>
            <a:gdLst>
              <a:gd name="connsiteX0" fmla="*/ 769045 w 769045"/>
              <a:gd name="connsiteY0" fmla="*/ 384523 h 769045"/>
              <a:gd name="connsiteX1" fmla="*/ 384523 w 769045"/>
              <a:gd name="connsiteY1" fmla="*/ 769045 h 769045"/>
              <a:gd name="connsiteX2" fmla="*/ 1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8" y="769045"/>
                  <a:pt x="384523" y="769045"/>
                </a:cubicBezTo>
                <a:cubicBezTo>
                  <a:pt x="172157" y="769045"/>
                  <a:pt x="1" y="596888"/>
                  <a:pt x="1" y="384523"/>
                </a:cubicBezTo>
                <a:cubicBezTo>
                  <a:pt x="1" y="172157"/>
                  <a:pt x="172157" y="0"/>
                  <a:pt x="384523" y="0"/>
                </a:cubicBezTo>
                <a:cubicBezTo>
                  <a:pt x="596889" y="0"/>
                  <a:pt x="769045" y="172157"/>
                  <a:pt x="769045" y="384523"/>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961971" y="290952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子网划分的基本原理与计算方法</a:t>
            </a:r>
            <a:endParaRPr kumimoji="1" lang="zh-CN" altLang="en-US" dirty="0"/>
          </a:p>
        </p:txBody>
      </p:sp>
      <p:sp>
        <p:nvSpPr>
          <p:cNvPr id="13" name="标题 1"/>
          <p:cNvSpPr txBox="1"/>
          <p:nvPr/>
        </p:nvSpPr>
        <p:spPr>
          <a:xfrm>
            <a:off x="961971" y="367051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TCP/IP协议中子网划分基于IP地址分类与子网掩码计算，通过借位主机位创建子网。核心知识点包括：地址分类（A/B/C类）、子网掩码计算、网络地址与广播地址确定、可用主机数计算。需掌握二进制转换及子网划分步骤。</a:t>
            </a:r>
            <a:endParaRPr kumimoji="1" lang="zh-CN" altLang="en-US" dirty="0">
              <a:latin typeface="+mn-ea"/>
            </a:endParaRPr>
          </a:p>
        </p:txBody>
      </p:sp>
      <p:sp>
        <p:nvSpPr>
          <p:cNvPr id="14" name="标题 1"/>
          <p:cNvSpPr txBox="1"/>
          <p:nvPr/>
        </p:nvSpPr>
        <p:spPr>
          <a:xfrm>
            <a:off x="4795233" y="290952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可变长度子网掩码(VLSM)的应用与实践</a:t>
            </a:r>
            <a:endParaRPr kumimoji="1" lang="zh-CN" altLang="en-US" dirty="0"/>
          </a:p>
        </p:txBody>
      </p:sp>
      <p:sp>
        <p:nvSpPr>
          <p:cNvPr id="15" name="标题 1"/>
          <p:cNvSpPr txBox="1"/>
          <p:nvPr/>
        </p:nvSpPr>
        <p:spPr>
          <a:xfrm>
            <a:off x="4795233" y="367051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VLSM允许在同一个网络中使用不同长度的子网掩码，提高IP地址利用率。关键知识点包括子网划分原理、CIDR概念、路由聚合技术及实际部署中的地址规划策略。教学需结合实例演示子网计算与路由配置。</a:t>
            </a:r>
          </a:p>
        </p:txBody>
      </p:sp>
      <p:sp>
        <p:nvSpPr>
          <p:cNvPr id="16" name="标题 1"/>
          <p:cNvSpPr txBox="1"/>
          <p:nvPr/>
        </p:nvSpPr>
        <p:spPr>
          <a:xfrm>
            <a:off x="8628495" y="291211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企业网络中子网划分的实际案例分析</a:t>
            </a:r>
            <a:endParaRPr kumimoji="1" lang="zh-CN" altLang="en-US" dirty="0"/>
          </a:p>
        </p:txBody>
      </p:sp>
      <p:sp>
        <p:nvSpPr>
          <p:cNvPr id="17" name="标题 1"/>
          <p:cNvSpPr txBox="1"/>
          <p:nvPr/>
        </p:nvSpPr>
        <p:spPr>
          <a:xfrm>
            <a:off x="8628495" y="367310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子网划分通过VLSM技术优化IP地址分配，提高企业网络资源利用率。核心知识点包括：子网掩码计算、CIDR表示法、地址规划原则及路由聚合。教学重点为实践案例演示与子网划分步骤解析。</a:t>
            </a:r>
          </a:p>
        </p:txBody>
      </p:sp>
      <p:sp>
        <p:nvSpPr>
          <p:cNvPr id="18" name="标题 1"/>
          <p:cNvSpPr txBox="1"/>
          <p:nvPr/>
        </p:nvSpPr>
        <p:spPr>
          <a:xfrm>
            <a:off x="2071187" y="1981280"/>
            <a:ext cx="370400" cy="3704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a:off x="5898276" y="1981280"/>
            <a:ext cx="382748" cy="370400"/>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9676493" y="1950744"/>
            <a:ext cx="492837" cy="431472"/>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子网划分实践与案例分析</a:t>
            </a:r>
            <a:endParaRPr kumimoji="1" lang="zh-CN" altLang="en-US" dirty="0"/>
          </a:p>
        </p:txBody>
      </p:sp>
      <p:sp>
        <p:nvSpPr>
          <p:cNvPr id="23"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05</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TCP连接建立与释放实验</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a:off x="1817881" y="1612365"/>
            <a:ext cx="758892" cy="82206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TCP三次握手是建立可靠连接的过程，通过SYN、SYN-ACK、ACK报文交换确认双方收发能力正常。其目的是同步序列号、协商参数并确保双向通信可靠，避免资源浪费。核心知识点包括连接建立、序列号同步、状态转换及可靠性保障机制。</a:t>
            </a:r>
          </a:p>
        </p:txBody>
      </p:sp>
      <p:sp>
        <p:nvSpPr>
          <p:cNvPr id="6" name="标题 1"/>
          <p:cNvSpPr txBox="1"/>
          <p:nvPr/>
        </p:nvSpPr>
        <p:spPr>
          <a:xfrm>
            <a:off x="660400" y="3187556"/>
            <a:ext cx="3073854" cy="4367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TCP三次握手的定义与目的</a:t>
            </a:r>
            <a:endParaRPr kumimoji="1" lang="zh-CN" altLang="en-US" dirty="0"/>
          </a:p>
        </p:txBody>
      </p:sp>
      <p:sp>
        <p:nvSpPr>
          <p:cNvPr id="7" name="标题 1"/>
          <p:cNvSpPr txBox="1"/>
          <p:nvPr/>
        </p:nvSpPr>
        <p:spPr>
          <a:xfrm>
            <a:off x="4552723"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a:off x="5694363" y="1612365"/>
            <a:ext cx="790574" cy="822066"/>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552723"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TCP三次握手建立连接的过程如下：  
1. SYN：客户端发送SYN=1、seq=x的报文至服务端，进入SYN_SENT状态。  
2. SYN+ACK：服务端回应SYN=1、ACK=1、seq=y、ack=x+1的报文，进入SYN_RCVD状态。  
3. ACK：客户端发送ACK=1、seq=x+1、ack=y+1的报文，双方进入ESTABLISHED状态，完成连接建立。  
核心知识点：  
- 同步序列号（SYN）与确认机制（ACK）  
- 初始序列号（ISN）的随机性  
- 半连接与全连接状态转换  
- 可靠性保障与资源分配机制</a:t>
            </a:r>
          </a:p>
        </p:txBody>
      </p:sp>
      <p:sp>
        <p:nvSpPr>
          <p:cNvPr id="10" name="标题 1"/>
          <p:cNvSpPr txBox="1"/>
          <p:nvPr/>
        </p:nvSpPr>
        <p:spPr>
          <a:xfrm>
            <a:off x="4552723" y="3187556"/>
            <a:ext cx="3073854" cy="4367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TCP三次握手的详细步骤解析</a:t>
            </a:r>
            <a:endParaRPr kumimoji="1" lang="zh-CN" altLang="en-US" dirty="0"/>
          </a:p>
        </p:txBody>
      </p:sp>
      <p:sp>
        <p:nvSpPr>
          <p:cNvPr id="11" name="标题 1"/>
          <p:cNvSpPr txBox="1"/>
          <p:nvPr/>
        </p:nvSpPr>
        <p:spPr>
          <a:xfrm>
            <a:off x="8445046"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a:off x="9571000" y="1612365"/>
            <a:ext cx="821946" cy="82206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8445046"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TCP三次握手常见问题包括连接超时、SYN洪泛攻击、半连接队列溢出等。异常情况分析需关注丢包、延迟、序列号同步及资源耗尽问题，重点理解状态转换、超时重传及安全防护机制。</a:t>
            </a:r>
            <a:endParaRPr kumimoji="1" lang="zh-CN" altLang="en-US" dirty="0"/>
          </a:p>
        </p:txBody>
      </p:sp>
      <p:sp>
        <p:nvSpPr>
          <p:cNvPr id="14" name="标题 1"/>
          <p:cNvSpPr txBox="1"/>
          <p:nvPr/>
        </p:nvSpPr>
        <p:spPr>
          <a:xfrm>
            <a:off x="8445046" y="3200256"/>
            <a:ext cx="3073854" cy="4240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TCP三次握手常见问题与异常情况分析</a:t>
            </a:r>
            <a:endParaRPr kumimoji="1" lang="zh-CN" altLang="en-US" dirty="0"/>
          </a:p>
        </p:txBody>
      </p:sp>
      <p:sp>
        <p:nvSpPr>
          <p:cNvPr id="15"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TCP三次握手过程详解</a:t>
            </a:r>
            <a:endParaRPr kumimoji="1" lang="zh-CN" altLang="en-US" dirty="0"/>
          </a:p>
        </p:txBody>
      </p:sp>
      <p:sp>
        <p:nvSpPr>
          <p:cNvPr id="17"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t="29431" b="39706"/>
          <a:stretch>
            <a:fillRect/>
          </a:stretch>
        </p:blipFill>
        <p:spPr>
          <a:xfrm>
            <a:off x="-600" y="1860550"/>
            <a:ext cx="12192000" cy="2106273"/>
          </a:xfrm>
          <a:custGeom>
            <a:avLst/>
            <a:gdLst/>
            <a:ahLst/>
            <a:cxnLst/>
            <a:rect l="l" t="t" r="r" b="b"/>
            <a:pathLst>
              <a:path w="12192000" h="2106273">
                <a:moveTo>
                  <a:pt x="0" y="0"/>
                </a:moveTo>
                <a:lnTo>
                  <a:pt x="12192000" y="0"/>
                </a:lnTo>
                <a:lnTo>
                  <a:pt x="12192000" y="2106273"/>
                </a:lnTo>
                <a:lnTo>
                  <a:pt x="0" y="2106273"/>
                </a:lnTo>
                <a:close/>
              </a:path>
            </a:pathLst>
          </a:custGeom>
          <a:noFill/>
          <a:ln>
            <a:noFill/>
          </a:ln>
        </p:spPr>
      </p:pic>
      <p:sp>
        <p:nvSpPr>
          <p:cNvPr id="4" name="标题 1"/>
          <p:cNvSpPr txBox="1"/>
          <p:nvPr/>
        </p:nvSpPr>
        <p:spPr>
          <a:xfrm>
            <a:off x="-1200" y="1860550"/>
            <a:ext cx="12193200" cy="2105553"/>
          </a:xfrm>
          <a:prstGeom prst="rect">
            <a:avLst/>
          </a:prstGeom>
          <a:gradFill>
            <a:gsLst>
              <a:gs pos="0">
                <a:schemeClr val="accent1">
                  <a:alpha val="50000"/>
                </a:schemeClr>
              </a:gs>
              <a:gs pos="100000">
                <a:schemeClr val="accent2">
                  <a:alpha val="5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41158"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2600000">
            <a:off x="660400"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1"/>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61660" y="3813699"/>
            <a:ext cx="280714" cy="304080"/>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1361781"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TCP四次挥手的基本概念与流程</a:t>
            </a:r>
            <a:endParaRPr kumimoji="1" lang="zh-CN" altLang="en-US" dirty="0"/>
          </a:p>
        </p:txBody>
      </p:sp>
      <p:sp>
        <p:nvSpPr>
          <p:cNvPr id="9" name="标题 1"/>
          <p:cNvSpPr txBox="1"/>
          <p:nvPr/>
        </p:nvSpPr>
        <p:spPr>
          <a:xfrm>
            <a:off x="1107834" y="4375151"/>
            <a:ext cx="2810707" cy="162052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cs typeface="Source Han Sans"/>
              </a:rPr>
              <a:t/>
            </a:r>
            <a:r>
              <a:rPr kumimoji="1" lang="en-US" altLang="zh-CN" sz="1400" dirty="0">
                <a:ln w="12700">
                  <a:noFill/>
                </a:ln>
                <a:solidFill>
                  <a:srgbClr val="262626">
                    <a:alpha val="100000"/>
                  </a:srgbClr>
                </a:solidFill>
                <a:latin typeface="+mn-ea"/>
                <a:cs typeface="Source Han Sans"/>
              </a:rPr>
              <a:t/>
            </a:r>
            <a:r>
              <a:rPr kumimoji="1" lang="zh-CN" altLang="en-US" sz="1400" dirty="0">
                <a:ln w="12700">
                  <a:noFill/>
                </a:ln>
                <a:solidFill>
                  <a:srgbClr val="262626">
                    <a:alpha val="100000"/>
                  </a:srgbClr>
                </a:solidFill>
                <a:latin typeface="+mn-ea"/>
                <a:cs typeface="Source Han Sans"/>
              </a:rPr>
              <a:t/>
            </a:r>
            <a:r>
              <a:rPr sz="1400">
                <a:solidFill>
                  <a:srgbClr val="262626"/>
                </a:solidFill>
                <a:latin typeface="+mn-ea"/>
              </a:rPr>
              <a:t>TCP四次挥手是TCP连接终止的标准流程，由客户端和服务器通过交换FIN和ACK报文完成。步骤如下：  
1. 客户端发送FIN；  
2. 服务器回复ACK；  
3. 服务器发送FIN；  
4. 客户端回复ACK。  
涉及知识点：FIN、ACK、TIME_WAIT状态、可靠释放连接。</a:t>
            </a:r>
            <a:endParaRPr kumimoji="1" lang="zh-CN" altLang="en-US" dirty="0">
              <a:latin typeface="+mn-ea"/>
            </a:endParaRPr>
          </a:p>
        </p:txBody>
      </p:sp>
      <p:sp>
        <p:nvSpPr>
          <p:cNvPr id="10" name="标题 1"/>
          <p:cNvSpPr txBox="1"/>
          <p:nvPr/>
        </p:nvSpPr>
        <p:spPr>
          <a:xfrm>
            <a:off x="4729436"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2600000">
            <a:off x="4448676"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2">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4638254" y="3827897"/>
            <a:ext cx="304080" cy="27568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5150059"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0DADA">
                    <a:alpha val="100000"/>
                  </a:srgbClr>
                </a:solidFill>
                <a:latin typeface="等线"/>
                <a:ea typeface="Source Han Sans CN Bold"/>
                <a:cs typeface="Source Han Sans CN Bold"/>
              </a:rPr>
              <a:t/>
            </a:r>
            <a:r>
              <a:rPr kumimoji="1" lang="en-US" altLang="zh-CN" sz="1600" dirty="0" b="1">
                <a:ln w="12700">
                  <a:noFill/>
                </a:ln>
                <a:solidFill>
                  <a:srgbClr val="00DADA">
                    <a:alpha val="100000"/>
                  </a:srgbClr>
                </a:solidFill>
                <a:latin typeface="等线"/>
                <a:ea typeface="Source Han Sans CN Bold"/>
                <a:cs typeface="Source Han Sans CN Bold"/>
              </a:rPr>
              <a:t/>
            </a:r>
            <a:r>
              <a:rPr sz="1600" b="1">
                <a:solidFill>
                  <a:srgbClr val="00DADA"/>
                </a:solidFill>
                <a:latin typeface="等线"/>
              </a:rPr>
              <a:t>四次挥手各阶段状态转换分析</a:t>
            </a:r>
            <a:endParaRPr kumimoji="1" lang="zh-CN" altLang="en-US" dirty="0"/>
          </a:p>
        </p:txBody>
      </p:sp>
      <p:sp>
        <p:nvSpPr>
          <p:cNvPr id="14" name="标题 1"/>
          <p:cNvSpPr txBox="1"/>
          <p:nvPr/>
        </p:nvSpPr>
        <p:spPr>
          <a:xfrm>
            <a:off x="4896110" y="4375151"/>
            <a:ext cx="2810707" cy="162052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TCP四次挥手过程状态转换分析：  
1. FIN_WAIT_1：主动方发送FIN，等待ACK。  
2. CLOSE_WAIT：被动方收到FIN，发送ACK并等待应用关闭。  
3. FIN_WAIT_2：主动方收到ACK，等待被动方FIN。  
4. TIME_WAIT：双方确认关闭，确保数据完整传输。</a:t>
            </a:r>
          </a:p>
        </p:txBody>
      </p:sp>
      <p:sp>
        <p:nvSpPr>
          <p:cNvPr id="15" name="标题 1"/>
          <p:cNvSpPr txBox="1"/>
          <p:nvPr/>
        </p:nvSpPr>
        <p:spPr>
          <a:xfrm>
            <a:off x="8517712"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2600000">
            <a:off x="8236952"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2">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426531" y="3813699"/>
            <a:ext cx="304080" cy="30408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a:off x="8938335"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0DADA">
                    <a:alpha val="100000"/>
                  </a:srgbClr>
                </a:solidFill>
                <a:latin typeface="等线"/>
                <a:ea typeface="Source Han Sans CN Bold"/>
                <a:cs typeface="Source Han Sans CN Bold"/>
              </a:rPr>
              <a:t/>
            </a:r>
            <a:r>
              <a:rPr kumimoji="1" lang="en-US" altLang="zh-CN" sz="1600" dirty="0" b="1">
                <a:ln w="12700">
                  <a:noFill/>
                </a:ln>
                <a:solidFill>
                  <a:srgbClr val="00DADA">
                    <a:alpha val="100000"/>
                  </a:srgbClr>
                </a:solidFill>
                <a:latin typeface="等线"/>
                <a:ea typeface="Source Han Sans CN Bold"/>
                <a:cs typeface="Source Han Sans CN Bold"/>
              </a:rPr>
              <a:t/>
            </a:r>
            <a:r>
              <a:rPr sz="1600" b="1">
                <a:solidFill>
                  <a:srgbClr val="00DADA"/>
                </a:solidFill>
                <a:latin typeface="等线"/>
              </a:rPr>
              <a:t>四次挥手常见问题与异常情况处理</a:t>
            </a:r>
            <a:endParaRPr kumimoji="1" lang="zh-CN" altLang="en-US" dirty="0"/>
          </a:p>
        </p:txBody>
      </p:sp>
      <p:sp>
        <p:nvSpPr>
          <p:cNvPr id="19" name="标题 1"/>
          <p:cNvSpPr txBox="1"/>
          <p:nvPr/>
        </p:nvSpPr>
        <p:spPr>
          <a:xfrm>
            <a:off x="8684386" y="4375151"/>
            <a:ext cx="2810707" cy="1620520"/>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TCP/IP协议四次挥手中常见问题包括连接超时、重复FIN包、半关闭状态异常等。处理方式涉及合理设置超时时间、正确响应ACK确认、处理异常状态转换，并确保资源释放。需关注序列号匹配、状态机逻辑及网络延迟因素。</a:t>
            </a:r>
          </a:p>
        </p:txBody>
      </p:sp>
      <p:sp>
        <p:nvSpPr>
          <p:cNvPr id="20"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TCP四次挥手过程分析</a:t>
            </a:r>
            <a:endParaRPr kumimoji="1" lang="zh-CN" altLang="en-US" dirty="0"/>
          </a:p>
        </p:txBody>
      </p:sp>
      <p:sp>
        <p:nvSpPr>
          <p:cNvPr id="22"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3760901" y="1180393"/>
            <a:ext cx="7821498"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8900000" flipH="1">
            <a:off x="3337899" y="1208522"/>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917767" y="1518594"/>
            <a:ext cx="6236007" cy="929918"/>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Wireshark是网络协议分析工具，核心功能包括实时抓包、协议解析和流量统计。主要界面由菜单栏、工具栏、数据包列表、协议树和字节视图组成，支持过滤器精确捕获特定流量，提供协议字段解析、流量图表生成等深度分析功能。</a:t>
            </a:r>
          </a:p>
        </p:txBody>
      </p:sp>
      <p:pic>
        <p:nvPicPr>
          <p:cNvPr id="6" name="图片 5"/>
          <p:cNvPicPr>
            <a:picLocks noChangeAspect="1"/>
          </p:cNvPicPr>
          <p:nvPr/>
        </p:nvPicPr>
        <p:blipFill>
          <a:blip r:embed="rId2">
            <a:alphaModFix/>
          </a:blip>
          <a:srcRect l="16685" r="16685"/>
          <a:stretch>
            <a:fillRect/>
          </a:stretch>
        </p:blipFill>
        <p:spPr>
          <a:xfrm flipH="1">
            <a:off x="3198918" y="1069542"/>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7" name="标题 1"/>
          <p:cNvSpPr txBox="1"/>
          <p:nvPr/>
        </p:nvSpPr>
        <p:spPr>
          <a:xfrm>
            <a:off x="4917768" y="1195455"/>
            <a:ext cx="6235700" cy="294504"/>
          </a:xfrm>
          <a:prstGeom prst="rect">
            <a:avLst/>
          </a:prstGeom>
          <a:noFill/>
          <a:ln>
            <a:noFill/>
          </a:ln>
        </p:spPr>
        <p:txBody>
          <a:bodyPr vert="horz" wrap="square" lIns="0" tIns="0" rIns="0" bIns="0" rtlCol="0" anchor="b">
            <a:spAutoFit/>
          </a:bodyPr>
          <a:lstStyle/>
          <a:p>
            <a:pPr algn="l">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Wireshark基本界面与功能模块解析</a:t>
            </a:r>
            <a:endParaRPr kumimoji="1" lang="zh-CN" altLang="en-US" dirty="0"/>
          </a:p>
        </p:txBody>
      </p:sp>
      <p:sp>
        <p:nvSpPr>
          <p:cNvPr id="8" name="标题 1"/>
          <p:cNvSpPr txBox="1"/>
          <p:nvPr/>
        </p:nvSpPr>
        <p:spPr>
          <a:xfrm flipH="1">
            <a:off x="660400" y="2989301"/>
            <a:ext cx="7757998"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8900000" flipH="1">
            <a:off x="7645602" y="3017430"/>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83422" y="3327502"/>
            <a:ext cx="6236007" cy="929918"/>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TCP/IP协议是网络通信的核心标准，包含传输层（TCP/UDP）和网络层（IP）。数据包捕获通过工具（如Wireshark）截获流量，过滤技术基于协议、端口或IP筛选数据，用于网络分析和故障排查。</a:t>
            </a:r>
            <a:endParaRPr kumimoji="1" lang="zh-CN" altLang="en-US" dirty="0">
              <a:latin typeface="+mn-ea"/>
            </a:endParaRPr>
          </a:p>
        </p:txBody>
      </p:sp>
      <p:pic>
        <p:nvPicPr>
          <p:cNvPr id="11" name="图片 10"/>
          <p:cNvPicPr>
            <a:picLocks noChangeAspect="1"/>
          </p:cNvPicPr>
          <p:nvPr/>
        </p:nvPicPr>
        <p:blipFill>
          <a:blip r:embed="rId2">
            <a:alphaModFix/>
          </a:blip>
          <a:srcRect l="16685" r="16685"/>
          <a:stretch>
            <a:fillRect/>
          </a:stretch>
        </p:blipFill>
        <p:spPr>
          <a:xfrm flipH="1">
            <a:off x="7506621" y="2878450"/>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12" name="标题 1"/>
          <p:cNvSpPr txBox="1"/>
          <p:nvPr/>
        </p:nvSpPr>
        <p:spPr>
          <a:xfrm>
            <a:off x="977900" y="3004363"/>
            <a:ext cx="6235700" cy="294504"/>
          </a:xfrm>
          <a:prstGeom prst="rect">
            <a:avLst/>
          </a:prstGeom>
          <a:noFill/>
          <a:ln>
            <a:noFill/>
          </a:ln>
        </p:spPr>
        <p:txBody>
          <a:bodyPr vert="horz" wrap="square" lIns="0" tIns="0" rIns="0" bIns="0" rtlCol="0" anchor="b">
            <a:spAutoFit/>
          </a:bodyPr>
          <a:lstStyle/>
          <a:p>
            <a:pPr algn="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网络数据包捕获与过滤技术</a:t>
            </a:r>
            <a:endParaRPr kumimoji="1" lang="zh-CN" altLang="en-US" dirty="0"/>
          </a:p>
        </p:txBody>
      </p:sp>
      <p:sp>
        <p:nvSpPr>
          <p:cNvPr id="13" name="标题 1"/>
          <p:cNvSpPr txBox="1"/>
          <p:nvPr/>
        </p:nvSpPr>
        <p:spPr>
          <a:xfrm flipH="1">
            <a:off x="3760901" y="4792135"/>
            <a:ext cx="7821499"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8900000" flipH="1">
            <a:off x="3337899" y="4820263"/>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917767" y="5130335"/>
            <a:ext cx="6232833" cy="929918"/>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TCP/IP协议体系结构包括网络接口层、网际层、传输层和应用层。常见协议分析涵盖IP、TCP、UDP、ICMP等协议的工作原理与报文格式。网络故障诊断实践涉及ping、traceroute、netstat等工具使用，以及抓包分析和常见网络问题排查方法。</a:t>
            </a:r>
            <a:endParaRPr kumimoji="1" lang="zh-CN" altLang="en-US" dirty="0">
              <a:latin typeface="+mn-ea"/>
            </a:endParaRPr>
          </a:p>
        </p:txBody>
      </p:sp>
      <p:pic>
        <p:nvPicPr>
          <p:cNvPr id="16" name="图片 15"/>
          <p:cNvPicPr>
            <a:picLocks noChangeAspect="1"/>
          </p:cNvPicPr>
          <p:nvPr/>
        </p:nvPicPr>
        <p:blipFill>
          <a:blip r:embed="rId2">
            <a:alphaModFix/>
          </a:blip>
          <a:srcRect l="16685" r="16685"/>
          <a:stretch>
            <a:fillRect/>
          </a:stretch>
        </p:blipFill>
        <p:spPr>
          <a:xfrm flipH="1">
            <a:off x="3198918" y="4681284"/>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17" name="标题 1"/>
          <p:cNvSpPr txBox="1"/>
          <p:nvPr/>
        </p:nvSpPr>
        <p:spPr>
          <a:xfrm>
            <a:off x="4917768" y="4807197"/>
            <a:ext cx="6235700" cy="294504"/>
          </a:xfrm>
          <a:prstGeom prst="rect">
            <a:avLst/>
          </a:prstGeom>
          <a:noFill/>
          <a:ln>
            <a:noFill/>
          </a:ln>
        </p:spPr>
        <p:txBody>
          <a:bodyPr vert="horz" wrap="square" lIns="0" tIns="0" rIns="0" bIns="0" rtlCol="0" anchor="b">
            <a:spAutoFit/>
          </a:bodyPr>
          <a:lstStyle/>
          <a:p>
            <a:pPr algn="l">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常见协议分析及网络故障诊断实践</a:t>
            </a:r>
            <a:endParaRPr kumimoji="1" lang="zh-CN" altLang="en-US" dirty="0"/>
          </a:p>
        </p:txBody>
      </p:sp>
      <p:sp>
        <p:nvSpPr>
          <p:cNvPr id="18"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Wireshark抓包工具使用与实践</a:t>
            </a:r>
            <a:endParaRPr kumimoji="1" lang="zh-CN" altLang="en-US" dirty="0"/>
          </a:p>
        </p:txBody>
      </p:sp>
      <p:sp>
        <p:nvSpPr>
          <p:cNvPr id="20"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14300" y="-177800"/>
            <a:ext cx="12433300" cy="7137400"/>
          </a:xfrm>
          <a:prstGeom prst="rect">
            <a:avLst/>
          </a:prstGeom>
          <a:solidFill>
            <a:srgbClr val="0068BF">
              <a:alpha val="100000"/>
            </a:srgbClr>
          </a:solidFill>
        </p:spPr>
        <p:txBody>
          <a:bodyPr vert="horz" wrap="square" lIns="0" tIns="0" rIns="0" bIns="0" rtlCol="0" anchor="ctr"/>
          <a:lstStyle/>
          <a:p>
            <a:pPr algn="ctr">
              <a:lnSpc>
                <a:spcPct val="100000"/>
              </a:lnSpc>
            </a:pPr>
            <a:endParaRPr kumimoji="1" lang="zh-CN" altLang="en-US"/>
          </a:p>
        </p:txBody>
      </p:sp>
      <p:sp>
        <p:nvSpPr>
          <p:cNvPr id="4" name="标题 1"/>
          <p:cNvSpPr txBox="1"/>
          <p:nvPr/>
        </p:nvSpPr>
        <p:spPr>
          <a:xfrm>
            <a:off x="660400" y="669136"/>
            <a:ext cx="3517900" cy="5588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4000" dirty="0">
                <a:ln w="12700">
                  <a:noFill/>
                </a:ln>
                <a:solidFill>
                  <a:srgbClr val="FFFFFF">
                    <a:alpha val="100000"/>
                  </a:srgbClr>
                </a:solidFill>
                <a:latin typeface="OPPOSans H"/>
                <a:ea typeface="OPPOSans H"/>
                <a:cs typeface="OPPOSans H"/>
              </a:rPr>
              <a:t>CATALOGUE</a:t>
            </a:r>
            <a:endParaRPr kumimoji="1" lang="zh-CN" altLang="en-US" dirty="0"/>
          </a:p>
        </p:txBody>
      </p:sp>
      <p:sp>
        <p:nvSpPr>
          <p:cNvPr id="5" name="标题 1"/>
          <p:cNvSpPr txBox="1"/>
          <p:nvPr/>
        </p:nvSpPr>
        <p:spPr>
          <a:xfrm>
            <a:off x="4448480" y="746593"/>
            <a:ext cx="1066800" cy="4445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3200">
                <a:ln w="12700">
                  <a:noFill/>
                </a:ln>
                <a:solidFill>
                  <a:srgbClr val="FFFFFF">
                    <a:alpha val="100000"/>
                  </a:srgbClr>
                </a:solidFill>
                <a:latin typeface="OPPOSans L"/>
                <a:ea typeface="OPPOSans L"/>
                <a:cs typeface="OPPOSans L"/>
              </a:rPr>
              <a:t>目录</a:t>
            </a:r>
            <a:endParaRPr kumimoji="1" lang="zh-CN" altLang="en-US"/>
          </a:p>
        </p:txBody>
      </p:sp>
      <p:pic>
        <p:nvPicPr>
          <p:cNvPr id="6" name="图片 5"/>
          <p:cNvPicPr>
            <a:picLocks noChangeAspect="1"/>
          </p:cNvPicPr>
          <p:nvPr/>
        </p:nvPicPr>
        <p:blipFill>
          <a:blip r:embed="rId2">
            <a:alphaModFix/>
          </a:blip>
          <a:srcRect/>
          <a:stretch>
            <a:fillRect/>
          </a:stretch>
        </p:blipFill>
        <p:spPr>
          <a:xfrm>
            <a:off x="660400" y="1178424"/>
            <a:ext cx="6569250" cy="218975"/>
          </a:xfrm>
          <a:prstGeom prst="rect">
            <a:avLst/>
          </a:prstGeom>
          <a:noFill/>
          <a:ln>
            <a:noFill/>
          </a:ln>
        </p:spPr>
      </p:pic>
      <p:sp>
        <p:nvSpPr>
          <p:cNvPr id="7" name="标题 1"/>
          <p:cNvSpPr txBox="1"/>
          <p:nvPr/>
        </p:nvSpPr>
        <p:spPr>
          <a:xfrm rot="1800000">
            <a:off x="817139" y="2128664"/>
            <a:ext cx="1126135" cy="1062067"/>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0400" y="1999917"/>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29032" y="214715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01</a:t>
            </a:r>
            <a:endParaRPr kumimoji="1" lang="zh-CN" altLang="en-US" dirty="0"/>
          </a:p>
        </p:txBody>
      </p:sp>
      <p:sp>
        <p:nvSpPr>
          <p:cNvPr id="10" name="标题 1"/>
          <p:cNvSpPr txBox="1"/>
          <p:nvPr/>
        </p:nvSpPr>
        <p:spPr>
          <a:xfrm>
            <a:off x="1624026" y="2118747"/>
            <a:ext cx="4116614" cy="792000"/>
          </a:xfrm>
          <a:prstGeom prst="rect">
            <a:avLst/>
          </a:prstGeom>
          <a:noFill/>
          <a:ln>
            <a:noFill/>
          </a:ln>
        </p:spPr>
        <p:txBody>
          <a:bodyPr vert="horz" wrap="square" lIns="0" tIns="0" rIns="0" bIns="0" rtlCol="0" anchor="t"/>
          <a:lstStyle/>
          <a:p>
            <a:pPr algn="l">
              <a:lnSpc>
                <a:spcPct val="120000"/>
              </a:lnSpc>
            </a:pPr>
            <a:r>
              <a:rPr kumimoji="1" lang="zh-CN" altLang="en-US" sz="2200" b="1" dirty="0">
                <a:ln w="12700">
                  <a:noFill/>
                </a:ln>
                <a:solidFill>
                  <a:srgbClr val="FFFFFF">
                    <a:alpha val="100000"/>
                  </a:srgbClr>
                </a:solidFill>
                <a:latin typeface="等线" panose="02010600030101010101" pitchFamily="2" charset="-122"/>
                <a:ea typeface="等线" panose="02010600030101010101" pitchFamily="2" charset="-122"/>
              </a:rPr>
              <a:t>课程结构</a:t>
            </a:r>
          </a:p>
        </p:txBody>
      </p:sp>
      <p:sp>
        <p:nvSpPr>
          <p:cNvPr id="11" name="标题 1"/>
          <p:cNvSpPr txBox="1"/>
          <p:nvPr/>
        </p:nvSpPr>
        <p:spPr>
          <a:xfrm rot="1800000">
            <a:off x="6599590" y="2128664"/>
            <a:ext cx="1126136" cy="1062067"/>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438562" y="1999917"/>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507292" y="214715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02</a:t>
            </a:r>
            <a:endParaRPr kumimoji="1" lang="zh-CN" altLang="en-US"/>
          </a:p>
        </p:txBody>
      </p:sp>
      <p:sp>
        <p:nvSpPr>
          <p:cNvPr id="14" name="标题 1"/>
          <p:cNvSpPr txBox="1"/>
          <p:nvPr/>
        </p:nvSpPr>
        <p:spPr>
          <a:xfrm>
            <a:off x="7402286" y="211874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协议体系架构解析</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15" name="标题 1"/>
          <p:cNvSpPr txBox="1"/>
          <p:nvPr/>
        </p:nvSpPr>
        <p:spPr>
          <a:xfrm rot="1800000">
            <a:off x="817140" y="3224813"/>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660400" y="3096067"/>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729032" y="324330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03</a:t>
            </a:r>
            <a:endParaRPr kumimoji="1" lang="zh-CN" altLang="en-US"/>
          </a:p>
        </p:txBody>
      </p:sp>
      <p:sp>
        <p:nvSpPr>
          <p:cNvPr id="18" name="标题 1"/>
          <p:cNvSpPr txBox="1"/>
          <p:nvPr/>
        </p:nvSpPr>
        <p:spPr>
          <a:xfrm>
            <a:off x="1624026" y="321489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数据封装与传输过程演示</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19" name="标题 1"/>
          <p:cNvSpPr txBox="1"/>
          <p:nvPr/>
        </p:nvSpPr>
        <p:spPr>
          <a:xfrm rot="1800000">
            <a:off x="6599637" y="3224813"/>
            <a:ext cx="1126136"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439063" y="3096067"/>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6507292" y="324330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04</a:t>
            </a:r>
            <a:endParaRPr kumimoji="1" lang="zh-CN" altLang="en-US"/>
          </a:p>
        </p:txBody>
      </p:sp>
      <p:sp>
        <p:nvSpPr>
          <p:cNvPr id="22" name="标题 1"/>
          <p:cNvSpPr txBox="1"/>
          <p:nvPr/>
        </p:nvSpPr>
        <p:spPr>
          <a:xfrm>
            <a:off x="7402286" y="321489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IP地址与子网划分实践</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23" name="标题 1"/>
          <p:cNvSpPr txBox="1"/>
          <p:nvPr/>
        </p:nvSpPr>
        <p:spPr>
          <a:xfrm rot="1800000">
            <a:off x="817140" y="4320961"/>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660400" y="4192215"/>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729032" y="4339450"/>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05</a:t>
            </a:r>
            <a:endParaRPr kumimoji="1" lang="zh-CN" altLang="en-US"/>
          </a:p>
        </p:txBody>
      </p:sp>
      <p:sp>
        <p:nvSpPr>
          <p:cNvPr id="26" name="标题 1"/>
          <p:cNvSpPr txBox="1"/>
          <p:nvPr/>
        </p:nvSpPr>
        <p:spPr>
          <a:xfrm>
            <a:off x="1624026" y="4311045"/>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TCP连接建立与释放实验</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27" name="标题 1"/>
          <p:cNvSpPr txBox="1"/>
          <p:nvPr/>
        </p:nvSpPr>
        <p:spPr>
          <a:xfrm rot="1800000">
            <a:off x="6599637" y="4320961"/>
            <a:ext cx="1126136"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6439063" y="4192215"/>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6507292" y="4339450"/>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06</a:t>
            </a:r>
            <a:endParaRPr kumimoji="1" lang="zh-CN" altLang="en-US"/>
          </a:p>
        </p:txBody>
      </p:sp>
      <p:sp>
        <p:nvSpPr>
          <p:cNvPr id="30" name="标题 1"/>
          <p:cNvSpPr txBox="1"/>
          <p:nvPr/>
        </p:nvSpPr>
        <p:spPr>
          <a:xfrm>
            <a:off x="7402286" y="4311045"/>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协议安全与故障排查案例分析</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31" name="标题 1"/>
          <p:cNvSpPr txBox="1"/>
          <p:nvPr/>
        </p:nvSpPr>
        <p:spPr>
          <a:xfrm rot="1800000">
            <a:off x="817140" y="5417110"/>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1829827" y="2392207"/>
            <a:ext cx="16666713" cy="1320724"/>
          </a:xfrm>
          <a:custGeom>
            <a:avLst/>
            <a:gdLst>
              <a:gd name="connsiteX0" fmla="*/ 363888 w 16380637"/>
              <a:gd name="connsiteY0" fmla="*/ 1150374 h 1320724"/>
              <a:gd name="connsiteX1" fmla="*/ 452379 w 16380637"/>
              <a:gd name="connsiteY1" fmla="*/ 1120877 h 1320724"/>
              <a:gd name="connsiteX2" fmla="*/ 4433877 w 16380637"/>
              <a:gd name="connsiteY2" fmla="*/ 243655 h 1320724"/>
              <a:gd name="connsiteX3" fmla="*/ 9161079 w 16380637"/>
              <a:gd name="connsiteY3" fmla="*/ 1319611 h 1320724"/>
              <a:gd name="connsiteX4" fmla="*/ 16380637 w 16380637"/>
              <a:gd name="connsiteY4" fmla="*/ 0 h 1320724"/>
              <a:gd name="connsiteX5" fmla="*/ 16380637 w 16380637"/>
              <a:gd name="connsiteY5" fmla="*/ 0 h 6636774"/>
              <a:gd name="connsiteX6" fmla="*/ 16558997 w 16558997"/>
              <a:gd name="connsiteY6" fmla="*/ 6698717 h 6698717"/>
              <a:gd name="connsiteX7" fmla="*/ 16558997 w 16558997"/>
              <a:gd name="connsiteY7" fmla="*/ 6698717 h 6698717"/>
              <a:gd name="connsiteX0-1" fmla="*/ 160944 w 16266183"/>
              <a:gd name="connsiteY0-2" fmla="*/ 1150374 h 6636774"/>
              <a:gd name="connsiteX1-3" fmla="*/ 249435 w 16266183"/>
              <a:gd name="connsiteY1-4" fmla="*/ 1120877 h 6636774"/>
              <a:gd name="connsiteX2-5" fmla="*/ 5588351 w 16266183"/>
              <a:gd name="connsiteY2-6" fmla="*/ 176980 h 6636774"/>
              <a:gd name="connsiteX3-7" fmla="*/ 9304944 w 16266183"/>
              <a:gd name="connsiteY3-8" fmla="*/ 1445341 h 6636774"/>
              <a:gd name="connsiteX4-9" fmla="*/ 16177693 w 16266183"/>
              <a:gd name="connsiteY4-10" fmla="*/ 0 h 6636774"/>
              <a:gd name="connsiteX5-11" fmla="*/ 16266183 w 16266183"/>
              <a:gd name="connsiteY5-12" fmla="*/ 6607277 h 6636774"/>
              <a:gd name="connsiteX6-13" fmla="*/ 396918 w 16266183"/>
              <a:gd name="connsiteY6-14" fmla="*/ 6636774 h 6636774"/>
              <a:gd name="connsiteX7-15" fmla="*/ 160944 w 16266183"/>
              <a:gd name="connsiteY7-16" fmla="*/ 1150374 h 6636774"/>
              <a:gd name="connsiteX0-17" fmla="*/ 160944 w 16266183"/>
              <a:gd name="connsiteY0-18" fmla="*/ 1150374 h 6636774"/>
              <a:gd name="connsiteX1-19" fmla="*/ 249435 w 16266183"/>
              <a:gd name="connsiteY1-20" fmla="*/ 1120877 h 6636774"/>
              <a:gd name="connsiteX2-21" fmla="*/ 5588351 w 16266183"/>
              <a:gd name="connsiteY2-22" fmla="*/ 176980 h 6636774"/>
              <a:gd name="connsiteX3-23" fmla="*/ 9388764 w 16266183"/>
              <a:gd name="connsiteY3-24" fmla="*/ 1300561 h 6636774"/>
              <a:gd name="connsiteX4-25" fmla="*/ 16177693 w 16266183"/>
              <a:gd name="connsiteY4-26" fmla="*/ 0 h 6636774"/>
              <a:gd name="connsiteX5-27" fmla="*/ 16266183 w 16266183"/>
              <a:gd name="connsiteY5-28" fmla="*/ 6607277 h 6636774"/>
              <a:gd name="connsiteX6-29" fmla="*/ 396918 w 16266183"/>
              <a:gd name="connsiteY6-30" fmla="*/ 6636774 h 6636774"/>
              <a:gd name="connsiteX7-31" fmla="*/ 160944 w 16266183"/>
              <a:gd name="connsiteY7-32" fmla="*/ 1150374 h 6636774"/>
            </a:gdLst>
            <a:ahLst/>
            <a:cxnLst/>
            <a:rect l="l" t="t" r="r" b="b"/>
            <a:pathLst>
              <a:path w="16380637" h="1320724">
                <a:moveTo>
                  <a:pt x="363888" y="1150374"/>
                </a:moveTo>
                <a:cubicBezTo>
                  <a:pt x="-44151" y="1216741"/>
                  <a:pt x="-225953" y="1271997"/>
                  <a:pt x="452379" y="1120877"/>
                </a:cubicBezTo>
                <a:cubicBezTo>
                  <a:pt x="1130711" y="969757"/>
                  <a:pt x="2982427" y="210533"/>
                  <a:pt x="4433877" y="243655"/>
                </a:cubicBezTo>
                <a:cubicBezTo>
                  <a:pt x="5885327" y="276777"/>
                  <a:pt x="7169952" y="1360220"/>
                  <a:pt x="9161079" y="1319611"/>
                </a:cubicBezTo>
                <a:cubicBezTo>
                  <a:pt x="11152206" y="1279002"/>
                  <a:pt x="13826707" y="707922"/>
                  <a:pt x="16380637" y="0"/>
                </a:cubicBezTo>
              </a:path>
            </a:pathLst>
          </a:custGeom>
          <a:noFill/>
          <a:ln w="19050" cap="flat">
            <a:gradFill>
              <a:gsLst>
                <a:gs pos="9000">
                  <a:schemeClr val="accent1">
                    <a:alpha val="0"/>
                  </a:schemeClr>
                </a:gs>
                <a:gs pos="40000">
                  <a:schemeClr val="accent1">
                    <a:lumMod val="60000"/>
                    <a:lumOff val="40000"/>
                    <a:alpha val="100000"/>
                  </a:schemeClr>
                </a:gs>
                <a:gs pos="62000">
                  <a:schemeClr val="accent1">
                    <a:lumMod val="60000"/>
                    <a:lumOff val="40000"/>
                    <a:alpha val="100000"/>
                  </a:schemeClr>
                </a:gs>
                <a:gs pos="88000">
                  <a:schemeClr val="accent1">
                    <a:alpha val="0"/>
                  </a:schemeClr>
                </a:gs>
              </a:gsLst>
              <a:lin ang="108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81918" y="3666482"/>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938330" y="2088831"/>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TCP连接的三次握手与四次挥手过程</a:t>
            </a:r>
            <a:endParaRPr kumimoji="1" lang="zh-CN" altLang="en-US" dirty="0"/>
          </a:p>
        </p:txBody>
      </p:sp>
      <p:sp>
        <p:nvSpPr>
          <p:cNvPr id="6" name="标题 1"/>
          <p:cNvSpPr txBox="1"/>
          <p:nvPr/>
        </p:nvSpPr>
        <p:spPr>
          <a:xfrm>
            <a:off x="706517" y="2682447"/>
            <a:ext cx="792000" cy="792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82459" y="2758389"/>
            <a:ext cx="640116" cy="640116"/>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7108" y="2933634"/>
            <a:ext cx="330818" cy="28962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938331" y="4131562"/>
            <a:ext cx="2612678" cy="1473895"/>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404040">
                    <a:alpha val="100000"/>
                  </a:srgbClr>
                </a:solidFill>
                <a:latin typeface="+mn-ea"/>
              </a:rPr>
              <a:t/>
            </a:r>
            <a:r>
              <a:rPr kumimoji="1" lang="en-US" altLang="zh-CN" sz="1400" dirty="0">
                <a:ln w="12700">
                  <a:noFill/>
                </a:ln>
                <a:solidFill>
                  <a:srgbClr val="404040">
                    <a:alpha val="100000"/>
                  </a:srgbClr>
                </a:solidFill>
                <a:latin typeface="+mn-ea"/>
              </a:rPr>
              <a:t/>
            </a:r>
            <a:r>
              <a:rPr kumimoji="1" lang="zh-CN" altLang="en-US" sz="1400" dirty="0">
                <a:ln w="12700">
                  <a:noFill/>
                </a:ln>
                <a:solidFill>
                  <a:srgbClr val="404040">
                    <a:alpha val="100000"/>
                  </a:srgbClr>
                </a:solidFill>
                <a:latin typeface="+mn-ea"/>
              </a:rPr>
              <a:t/>
            </a:r>
            <a:r>
              <a:rPr sz="1400">
                <a:solidFill>
                  <a:srgbClr val="404040"/>
                </a:solidFill>
                <a:latin typeface="+mn-ea"/>
              </a:rPr>
              <a:t>TCP连接通过三次握手建立：客户端发送SYN，服务端回复SYN+ACK，客户端确认ACK。四次挥手终止连接：任一方发送FIN，对方ACK确认；对方发送FIN，发起方ACK确认后关闭。涉及序列号、确认号及连接状态管理。</a:t>
            </a:r>
          </a:p>
        </p:txBody>
      </p:sp>
      <p:sp>
        <p:nvSpPr>
          <p:cNvPr id="10" name="标题 1"/>
          <p:cNvSpPr txBox="1"/>
          <p:nvPr/>
        </p:nvSpPr>
        <p:spPr>
          <a:xfrm>
            <a:off x="4640894" y="4086464"/>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a:off x="4790264" y="2641687"/>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TCP连接状态的典型转换场景分析</a:t>
            </a:r>
            <a:endParaRPr kumimoji="1" lang="zh-CN" altLang="en-US" dirty="0"/>
          </a:p>
        </p:txBody>
      </p:sp>
      <p:sp>
        <p:nvSpPr>
          <p:cNvPr id="12" name="标题 1"/>
          <p:cNvSpPr txBox="1"/>
          <p:nvPr/>
        </p:nvSpPr>
        <p:spPr>
          <a:xfrm>
            <a:off x="4579049" y="3245225"/>
            <a:ext cx="756000" cy="756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651539" y="3317715"/>
            <a:ext cx="611020" cy="61102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4804351" y="3457816"/>
            <a:ext cx="305396" cy="33081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4790265" y="4552674"/>
            <a:ext cx="2612678" cy="147338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404040">
                    <a:alpha val="100000"/>
                  </a:srgbClr>
                </a:solidFill>
                <a:latin typeface="+mn-ea"/>
                <a:cs typeface="Source Han Sans"/>
              </a:rPr>
              <a:t/>
            </a:r>
            <a:r>
              <a:rPr kumimoji="1" lang="en-US" altLang="zh-CN" sz="1400" dirty="0">
                <a:ln w="12700">
                  <a:noFill/>
                </a:ln>
                <a:solidFill>
                  <a:srgbClr val="404040">
                    <a:alpha val="100000"/>
                  </a:srgbClr>
                </a:solidFill>
                <a:latin typeface="+mn-ea"/>
                <a:cs typeface="Source Han Sans"/>
              </a:rPr>
              <a:t/>
            </a:r>
            <a:r>
              <a:rPr kumimoji="1" lang="zh-CN" altLang="en-US" sz="1400" dirty="0">
                <a:ln w="12700">
                  <a:noFill/>
                </a:ln>
                <a:solidFill>
                  <a:srgbClr val="404040">
                    <a:alpha val="100000"/>
                  </a:srgbClr>
                </a:solidFill>
                <a:latin typeface="+mn-ea"/>
                <a:cs typeface="Source Han Sans"/>
              </a:rPr>
              <a:t/>
            </a:r>
            <a:r>
              <a:rPr sz="1400">
                <a:solidFill>
                  <a:srgbClr val="404040"/>
                </a:solidFill>
                <a:latin typeface="+mn-ea"/>
              </a:rPr>
              <a:t>TCP连接状态转换涉及三次握手（SYN_SENT→SYN_RCVD→ESTABLISHED）和四次挥手（FIN_WAIT→CLOSE_WAIT→LAST_ACK→TIME_WAIT）。关键状态包括LISTEN、SYN_RCVD、ESTABLISHED、FIN_WAIT等，需掌握状态迁移条件及异常处理机制。</a:t>
            </a:r>
            <a:endParaRPr kumimoji="1" lang="zh-CN" altLang="en-US" dirty="0">
              <a:latin typeface="+mn-ea"/>
            </a:endParaRPr>
          </a:p>
        </p:txBody>
      </p:sp>
      <p:sp>
        <p:nvSpPr>
          <p:cNvPr id="16" name="标题 1"/>
          <p:cNvSpPr txBox="1"/>
          <p:nvPr/>
        </p:nvSpPr>
        <p:spPr>
          <a:xfrm>
            <a:off x="8595837" y="2036370"/>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TCP异常状态检测与恢复机制</a:t>
            </a:r>
            <a:endParaRPr kumimoji="1" lang="zh-CN" altLang="en-US" dirty="0"/>
          </a:p>
        </p:txBody>
      </p:sp>
      <p:sp>
        <p:nvSpPr>
          <p:cNvPr id="17" name="标题 1"/>
          <p:cNvSpPr txBox="1"/>
          <p:nvPr/>
        </p:nvSpPr>
        <p:spPr>
          <a:xfrm>
            <a:off x="8430984" y="2638288"/>
            <a:ext cx="756000" cy="756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503474" y="2710778"/>
            <a:ext cx="611020" cy="61102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661983" y="2869287"/>
            <a:ext cx="294002" cy="294002"/>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8449076" y="3474447"/>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21" name="标题 1"/>
          <p:cNvSpPr txBox="1"/>
          <p:nvPr/>
        </p:nvSpPr>
        <p:spPr>
          <a:xfrm>
            <a:off x="8595838" y="3940657"/>
            <a:ext cx="2612678" cy="147338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404040">
                    <a:alpha val="100000"/>
                  </a:srgbClr>
                </a:solidFill>
                <a:latin typeface="+mn-ea"/>
              </a:rPr>
              <a:t/>
            </a:r>
            <a:r>
              <a:rPr kumimoji="1" lang="en-US" altLang="zh-CN" sz="1400" dirty="0">
                <a:ln w="12700">
                  <a:noFill/>
                </a:ln>
                <a:solidFill>
                  <a:srgbClr val="404040">
                    <a:alpha val="100000"/>
                  </a:srgbClr>
                </a:solidFill>
                <a:latin typeface="+mn-ea"/>
              </a:rPr>
              <a:t/>
            </a:r>
            <a:r>
              <a:rPr kumimoji="1" lang="zh-CN" altLang="en-US" sz="1400" dirty="0">
                <a:ln w="12700">
                  <a:noFill/>
                </a:ln>
                <a:solidFill>
                  <a:srgbClr val="404040">
                    <a:alpha val="100000"/>
                  </a:srgbClr>
                </a:solidFill>
                <a:latin typeface="+mn-ea"/>
              </a:rPr>
              <a:t/>
            </a:r>
            <a:r>
              <a:rPr sz="1400">
                <a:solidFill>
                  <a:srgbClr val="404040"/>
                </a:solidFill>
                <a:latin typeface="+mn-ea"/>
              </a:rPr>
              <a:t>TCP异常状态检测与恢复机制主要包括心跳检测、超时重传、快速重传和选择性确认（SACK）。通过RTT估算动态调整超时阈值，结合拥塞控制算法实现连接稳定性。教学内容涵盖异常场景识别、状态转换逻辑及恢复策略实现原理。</a:t>
            </a:r>
          </a:p>
        </p:txBody>
      </p:sp>
      <p:sp>
        <p:nvSpPr>
          <p:cNvPr id="22" name="标题 1"/>
          <p:cNvSpPr txBox="1"/>
          <p:nvPr/>
        </p:nvSpPr>
        <p:spPr>
          <a:xfrm>
            <a:off x="938330" y="15046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01</a:t>
            </a:r>
            <a:endParaRPr kumimoji="1" lang="zh-CN" altLang="en-US"/>
          </a:p>
        </p:txBody>
      </p:sp>
      <p:sp>
        <p:nvSpPr>
          <p:cNvPr id="23" name="标题 1"/>
          <p:cNvSpPr txBox="1"/>
          <p:nvPr/>
        </p:nvSpPr>
        <p:spPr>
          <a:xfrm>
            <a:off x="4824530" y="21142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02</a:t>
            </a:r>
            <a:endParaRPr kumimoji="1" lang="zh-CN" altLang="en-US"/>
          </a:p>
        </p:txBody>
      </p:sp>
      <p:sp>
        <p:nvSpPr>
          <p:cNvPr id="24" name="标题 1"/>
          <p:cNvSpPr txBox="1"/>
          <p:nvPr/>
        </p:nvSpPr>
        <p:spPr>
          <a:xfrm>
            <a:off x="8596430" y="15046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03</a:t>
            </a:r>
            <a:endParaRPr kumimoji="1" lang="zh-CN" altLang="en-US"/>
          </a:p>
        </p:txBody>
      </p:sp>
      <p:sp>
        <p:nvSpPr>
          <p:cNvPr id="25"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TCP连接状态转换与异常处理</a:t>
            </a:r>
            <a:endParaRPr kumimoji="1" lang="zh-CN" altLang="en-US" dirty="0"/>
          </a:p>
        </p:txBody>
      </p:sp>
      <p:sp>
        <p:nvSpPr>
          <p:cNvPr id="27"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06</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协议安全与故障排查案例分析</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406670" y="4056286"/>
            <a:ext cx="3303763" cy="1895783"/>
          </a:xfrm>
          <a:prstGeom prst="round2DiagRect">
            <a:avLst/>
          </a:prstGeom>
          <a:solidFill>
            <a:schemeClr val="bg1"/>
          </a:solidFill>
          <a:ln w="12700" cap="flat">
            <a:solidFill>
              <a:schemeClr val="accent2"/>
            </a:solidFill>
            <a:miter/>
          </a:ln>
          <a:effectLst/>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4225700" y="4389385"/>
            <a:ext cx="368276" cy="368276"/>
          </a:xfrm>
          <a:prstGeom prst="ellipse">
            <a:avLst/>
          </a:prstGeom>
          <a:gradFill>
            <a:gsLst>
              <a:gs pos="0">
                <a:schemeClr val="accent2">
                  <a:lumMod val="60000"/>
                  <a:lumOff val="40000"/>
                </a:schemeClr>
              </a:gs>
              <a:gs pos="50000">
                <a:schemeClr val="accent2">
                  <a:alpha val="100000"/>
                </a:schemeClr>
              </a:gs>
            </a:gsLst>
            <a:lin ang="2700000" scaled="0"/>
          </a:gradFill>
          <a:ln>
            <a:noFill/>
          </a:ln>
        </p:spPr>
        <p:txBody>
          <a:bodyPr vert="horz" wrap="none" lIns="108000" tIns="108000" rIns="108000" bIns="108000" rtlCol="0" anchor="ctr"/>
          <a:lstStyle/>
          <a:p>
            <a:pPr algn="ctr">
              <a:lnSpc>
                <a:spcPct val="110000"/>
              </a:lnSpc>
            </a:pPr>
            <a:endParaRPr kumimoji="1" lang="zh-CN" altLang="en-US"/>
          </a:p>
        </p:txBody>
      </p:sp>
      <p:sp>
        <p:nvSpPr>
          <p:cNvPr id="5" name="标题 1"/>
          <p:cNvSpPr txBox="1"/>
          <p:nvPr/>
        </p:nvSpPr>
        <p:spPr>
          <a:xfrm>
            <a:off x="4693191" y="4249423"/>
            <a:ext cx="2888709"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常见协议安全威胁类型与攻击手段</a:t>
            </a:r>
            <a:endParaRPr kumimoji="1" lang="zh-CN" altLang="en-US" dirty="0"/>
          </a:p>
        </p:txBody>
      </p:sp>
      <p:sp>
        <p:nvSpPr>
          <p:cNvPr id="6" name="标题 1"/>
          <p:cNvSpPr txBox="1"/>
          <p:nvPr/>
        </p:nvSpPr>
        <p:spPr>
          <a:xfrm>
            <a:off x="4693191" y="4620613"/>
            <a:ext cx="2884200" cy="1080000"/>
          </a:xfrm>
          <a:prstGeom prst="rect">
            <a:avLst/>
          </a:prstGeom>
          <a:noFill/>
          <a:ln w="12700" cap="sq">
            <a:noFill/>
            <a:miter/>
          </a:ln>
        </p:spPr>
        <p:txBody>
          <a:bodyPr vert="horz" wrap="square" lIns="91440" tIns="45720" rIns="91440" bIns="45720" rtlCol="0" anchor="t"/>
          <a:lstStyle/>
          <a:p>
            <a:pPr>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TCP/IP协议常见安全威胁包括：  
1. 窃听（如明文传输数据被截获）  
2. 篡改（中间人攻击修改数据包）  
3. 伪造（IP欺骗或DNS缓存投毒）  
4. 拒绝服务（SYN洪泛攻击耗尽资源）  
5. 协议漏洞利用（如ARP欺骗、ICMP重定向攻击）。  
防御手段需结合加密（SSL/TLS）、认证、防火墙及入侵检测系统（IDS）。</a:t>
            </a:r>
          </a:p>
        </p:txBody>
      </p:sp>
      <p:sp>
        <p:nvSpPr>
          <p:cNvPr id="7" name="标题 1"/>
          <p:cNvSpPr txBox="1"/>
          <p:nvPr/>
        </p:nvSpPr>
        <p:spPr>
          <a:xfrm>
            <a:off x="8221487" y="4056286"/>
            <a:ext cx="3303763" cy="1900014"/>
          </a:xfrm>
          <a:prstGeom prst="round2DiagRect">
            <a:avLst/>
          </a:prstGeom>
          <a:solidFill>
            <a:schemeClr val="bg1"/>
          </a:solidFill>
          <a:ln w="12700" cap="flat">
            <a:solidFill>
              <a:schemeClr val="accent1"/>
            </a:solidFill>
            <a:miter/>
          </a:ln>
          <a:effectLst/>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037347" y="4419016"/>
            <a:ext cx="368276" cy="368276"/>
          </a:xfrm>
          <a:prstGeom prst="ellipse">
            <a:avLst/>
          </a:prstGeom>
          <a:gradFill>
            <a:gsLst>
              <a:gs pos="0">
                <a:schemeClr val="accent1">
                  <a:lumMod val="60000"/>
                  <a:lumOff val="40000"/>
                  <a:alpha val="100000"/>
                </a:schemeClr>
              </a:gs>
              <a:gs pos="50000">
                <a:schemeClr val="accent1">
                  <a:alpha val="100000"/>
                </a:schemeClr>
              </a:gs>
            </a:gsLst>
            <a:lin ang="2700000" scaled="0"/>
          </a:gradFill>
          <a:ln>
            <a:noFill/>
            <a:prstDash val="solid"/>
          </a:ln>
        </p:spPr>
        <p:txBody>
          <a:bodyPr vert="horz" wrap="none" lIns="108000" tIns="108000" rIns="108000" bIns="108000" rtlCol="0" anchor="ctr"/>
          <a:lstStyle/>
          <a:p>
            <a:pPr algn="ctr">
              <a:lnSpc>
                <a:spcPct val="110000"/>
              </a:lnSpc>
            </a:pPr>
            <a:endParaRPr kumimoji="1" lang="zh-CN" altLang="en-US"/>
          </a:p>
        </p:txBody>
      </p:sp>
      <p:sp>
        <p:nvSpPr>
          <p:cNvPr id="9" name="标题 1"/>
          <p:cNvSpPr txBox="1"/>
          <p:nvPr/>
        </p:nvSpPr>
        <p:spPr>
          <a:xfrm>
            <a:off x="8508008" y="4249423"/>
            <a:ext cx="2883892" cy="322577"/>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协议安全防护措施与最佳实践</a:t>
            </a:r>
            <a:endParaRPr kumimoji="1" lang="zh-CN" altLang="en-US" dirty="0"/>
          </a:p>
        </p:txBody>
      </p:sp>
      <p:sp>
        <p:nvSpPr>
          <p:cNvPr id="10" name="标题 1"/>
          <p:cNvSpPr txBox="1"/>
          <p:nvPr/>
        </p:nvSpPr>
        <p:spPr>
          <a:xfrm>
            <a:off x="8508008" y="4620613"/>
            <a:ext cx="2884200" cy="1080000"/>
          </a:xfrm>
          <a:prstGeom prst="rect">
            <a:avLst/>
          </a:prstGeom>
          <a:noFill/>
          <a:ln w="12700" cap="sq">
            <a:noFill/>
            <a:miter/>
          </a:ln>
        </p:spPr>
        <p:txBody>
          <a:bodyPr vert="horz" wrap="square" lIns="91440" tIns="45720" rIns="91440" bIns="45720" rtlCol="0" anchor="t"/>
          <a:lstStyle/>
          <a:p>
            <a:pPr algn="l">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TCP/IP协议安全防护措施包括加密传输（TLS/SSL）、防火墙配置、入侵检测系统（IDS）、访问控制列表（ACL）及定期漏洞扫描。最佳实践涵盖协议栈更新、最小权限原则、网络分段及安全审计。</a:t>
            </a:r>
            <a:endParaRPr kumimoji="1" lang="zh-CN" altLang="en-US" dirty="0">
              <a:latin typeface="+mn-ea"/>
            </a:endParaRPr>
          </a:p>
        </p:txBody>
      </p:sp>
      <p:sp>
        <p:nvSpPr>
          <p:cNvPr id="11" name="标题 1"/>
          <p:cNvSpPr txBox="1"/>
          <p:nvPr/>
        </p:nvSpPr>
        <p:spPr>
          <a:xfrm>
            <a:off x="775994" y="4056286"/>
            <a:ext cx="3303763" cy="1900014"/>
          </a:xfrm>
          <a:prstGeom prst="round2DiagRect">
            <a:avLst/>
          </a:prstGeom>
          <a:solidFill>
            <a:schemeClr val="bg1"/>
          </a:solidFill>
          <a:ln w="12700" cap="flat">
            <a:solidFill>
              <a:schemeClr val="accent1"/>
            </a:solidFill>
            <a:miter/>
          </a:ln>
          <a:effectLst/>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1062515" y="4249423"/>
            <a:ext cx="28871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协议安全的基本概念与核心要素</a:t>
            </a:r>
            <a:endParaRPr kumimoji="1" lang="zh-CN" altLang="en-US" dirty="0"/>
          </a:p>
        </p:txBody>
      </p:sp>
      <p:sp>
        <p:nvSpPr>
          <p:cNvPr id="13" name="标题 1"/>
          <p:cNvSpPr txBox="1"/>
          <p:nvPr/>
        </p:nvSpPr>
        <p:spPr>
          <a:xfrm>
            <a:off x="1062515" y="4620613"/>
            <a:ext cx="2884200" cy="1080000"/>
          </a:xfrm>
          <a:prstGeom prst="rect">
            <a:avLst/>
          </a:prstGeom>
          <a:noFill/>
          <a:ln w="12700" cap="sq">
            <a:noFill/>
            <a:miter/>
          </a:ln>
        </p:spPr>
        <p:txBody>
          <a:bodyPr vert="horz" wrap="square" lIns="91440" tIns="45720" rIns="91440" bIns="45720" rtlCol="0" anchor="t"/>
          <a:lstStyle/>
          <a:p>
            <a:pPr>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TCP/IP协议安全涉及数据传输的机密性、完整性和可用性。核心要素包括加密技术（如SSL/TLS）、认证机制（数字证书）、防火墙及入侵检测系统。需防范DDoS、中间人攻击等威胁，确保网络通信安全可靠。</a:t>
            </a:r>
          </a:p>
        </p:txBody>
      </p:sp>
      <p:pic>
        <p:nvPicPr>
          <p:cNvPr id="14" name="图片 13"/>
          <p:cNvPicPr>
            <a:picLocks noChangeAspect="1"/>
          </p:cNvPicPr>
          <p:nvPr/>
        </p:nvPicPr>
        <p:blipFill>
          <a:blip r:embed="rId2">
            <a:alphaModFix/>
          </a:blip>
          <a:srcRect/>
          <a:stretch>
            <a:fillRect/>
          </a:stretch>
        </p:blipFill>
        <p:spPr>
          <a:xfrm>
            <a:off x="774700" y="1379105"/>
            <a:ext cx="10782300" cy="2450523"/>
          </a:xfrm>
          <a:prstGeom prst="rect">
            <a:avLst/>
          </a:prstGeom>
        </p:spPr>
      </p:pic>
      <p:sp>
        <p:nvSpPr>
          <p:cNvPr id="15" name="标题 1"/>
          <p:cNvSpPr txBox="1"/>
          <p:nvPr/>
        </p:nvSpPr>
        <p:spPr>
          <a:xfrm>
            <a:off x="595147" y="4419016"/>
            <a:ext cx="368276" cy="368276"/>
          </a:xfrm>
          <a:prstGeom prst="ellipse">
            <a:avLst/>
          </a:prstGeom>
          <a:gradFill>
            <a:gsLst>
              <a:gs pos="0">
                <a:schemeClr val="accent1">
                  <a:lumMod val="60000"/>
                  <a:lumOff val="40000"/>
                  <a:alpha val="100000"/>
                </a:schemeClr>
              </a:gs>
              <a:gs pos="50000">
                <a:schemeClr val="accent1">
                  <a:alpha val="100000"/>
                </a:schemeClr>
              </a:gs>
            </a:gsLst>
            <a:lin ang="2700000" scaled="0"/>
          </a:gradFill>
          <a:ln>
            <a:noFill/>
            <a:prstDash val="solid"/>
          </a:ln>
        </p:spPr>
        <p:txBody>
          <a:bodyPr vert="horz" wrap="none" lIns="108000" tIns="108000" rIns="108000" bIns="108000" rtlCol="0" anchor="ctr"/>
          <a:lstStyle/>
          <a:p>
            <a:pPr algn="ctr">
              <a:lnSpc>
                <a:spcPct val="110000"/>
              </a:lnSpc>
            </a:pPr>
            <a:endParaRPr kumimoji="1" lang="zh-CN" altLang="en-US"/>
          </a:p>
        </p:txBody>
      </p:sp>
      <p:sp>
        <p:nvSpPr>
          <p:cNvPr id="16" name="标题 1"/>
          <p:cNvSpPr txBox="1"/>
          <p:nvPr/>
        </p:nvSpPr>
        <p:spPr>
          <a:xfrm>
            <a:off x="567215" y="4414523"/>
            <a:ext cx="4995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01</a:t>
            </a:r>
            <a:endParaRPr kumimoji="1" lang="zh-CN" altLang="en-US"/>
          </a:p>
        </p:txBody>
      </p:sp>
      <p:sp>
        <p:nvSpPr>
          <p:cNvPr id="17" name="标题 1"/>
          <p:cNvSpPr txBox="1"/>
          <p:nvPr/>
        </p:nvSpPr>
        <p:spPr>
          <a:xfrm>
            <a:off x="4148615" y="4414523"/>
            <a:ext cx="5503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a:off x="7971315" y="4414523"/>
            <a:ext cx="6265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03</a:t>
            </a:r>
            <a:endParaRPr kumimoji="1" lang="zh-CN" altLang="en-US"/>
          </a:p>
        </p:txBody>
      </p:sp>
      <p:sp>
        <p:nvSpPr>
          <p:cNvPr id="1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协议安全基础与常见威胁分析</a:t>
            </a:r>
            <a:endParaRPr kumimoji="1" lang="zh-CN" altLang="en-US" dirty="0"/>
          </a:p>
        </p:txBody>
      </p:sp>
      <p:sp>
        <p:nvSpPr>
          <p:cNvPr id="2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87829"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7829"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19079"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TCP/IP协议故障分类包括硬件、软件及配置故障。常见场景有网络不通、丢包、延迟等。需掌握协议分层原理、排错工具使用及日志分析方法，重点理解ICMP、ARP等辅助协议的作用机制。</a:t>
            </a:r>
          </a:p>
        </p:txBody>
      </p:sp>
      <p:sp>
        <p:nvSpPr>
          <p:cNvPr id="6" name="标题 1"/>
          <p:cNvSpPr txBox="1"/>
          <p:nvPr/>
        </p:nvSpPr>
        <p:spPr>
          <a:xfrm>
            <a:off x="4433650"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433650"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564900"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TCP/IP协议故障排查工具的选择与使用技巧主要包括：  
1. 常用工具：Ping、Traceroute、Netstat、Wireshark、Tcpdump等。  
2. 功能分析：检测连通性、路由追踪、端口状态监控、数据包捕获与分析。  
3. 使用技巧：结合工具特点分阶段排查，优先检查物理层与网络层，逐步定位应用层问题。</a:t>
            </a:r>
          </a:p>
        </p:txBody>
      </p:sp>
      <p:sp>
        <p:nvSpPr>
          <p:cNvPr id="9" name="标题 1"/>
          <p:cNvSpPr txBox="1"/>
          <p:nvPr/>
        </p:nvSpPr>
        <p:spPr>
          <a:xfrm>
            <a:off x="8179471"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179471"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8722140" y="2098183"/>
            <a:ext cx="2226662" cy="0"/>
            <a:chOff x="8722140" y="2098183"/>
            <a:chExt cx="2226662" cy="0"/>
          </a:xfrm>
        </p:grpSpPr>
        <p:cxnSp>
          <p:nvCxnSpPr>
            <p:cNvPr id="12" name="标题 1"/>
            <p:cNvCxnSpPr/>
            <p:nvPr/>
          </p:nvCxnSpPr>
          <p:spPr>
            <a:xfrm>
              <a:off x="8722140" y="2098183"/>
              <a:ext cx="560247" cy="0"/>
            </a:xfrm>
            <a:prstGeom prst="line">
              <a:avLst/>
            </a:prstGeom>
            <a:noFill/>
            <a:ln w="12700" cap="sq">
              <a:solidFill>
                <a:schemeClr val="accent1">
                  <a:alpha val="30000"/>
                </a:schemeClr>
              </a:solidFill>
              <a:miter/>
            </a:ln>
          </p:spPr>
        </p:cxnSp>
        <p:cxnSp>
          <p:nvCxnSpPr>
            <p:cNvPr id="13" name="标题 1"/>
            <p:cNvCxnSpPr/>
            <p:nvPr/>
          </p:nvCxnSpPr>
          <p:spPr>
            <a:xfrm>
              <a:off x="10388555" y="2098183"/>
              <a:ext cx="560247" cy="0"/>
            </a:xfrm>
            <a:prstGeom prst="line">
              <a:avLst/>
            </a:prstGeom>
            <a:noFill/>
            <a:ln w="12700" cap="sq">
              <a:solidFill>
                <a:schemeClr val="accent1">
                  <a:alpha val="30000"/>
                </a:schemeClr>
              </a:solidFill>
              <a:miter/>
            </a:ln>
          </p:spPr>
        </p:cxnSp>
      </p:grpSp>
      <p:sp>
        <p:nvSpPr>
          <p:cNvPr id="14" name="标题 1"/>
          <p:cNvSpPr txBox="1"/>
          <p:nvPr/>
        </p:nvSpPr>
        <p:spPr>
          <a:xfrm>
            <a:off x="8310721"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cs typeface="Source Han Sans"/>
              </a:rPr>
              <a:t/>
            </a:r>
            <a:r>
              <a:rPr kumimoji="1" lang="en-US" altLang="zh-CN" sz="1400" dirty="0">
                <a:ln w="12700">
                  <a:noFill/>
                </a:ln>
                <a:solidFill>
                  <a:srgbClr val="404040">
                    <a:alpha val="100000"/>
                  </a:srgbClr>
                </a:solidFill>
                <a:ea typeface="Source Han Sans"/>
                <a:cs typeface="Source Han Sans"/>
              </a:rPr>
              <a:t/>
            </a:r>
            <a:r>
              <a:rPr kumimoji="1" lang="zh-CN" altLang="en-US" sz="1400" dirty="0">
                <a:ln w="12700">
                  <a:noFill/>
                </a:ln>
                <a:solidFill>
                  <a:srgbClr val="404040">
                    <a:alpha val="100000"/>
                  </a:srgbClr>
                </a:solidFill>
                <a:ea typeface="Source Han Sans"/>
                <a:cs typeface="Source Han Sans"/>
              </a:rPr>
              <a:t/>
            </a:r>
            <a:r>
              <a:rPr sz="1400">
                <a:solidFill>
                  <a:srgbClr val="404040"/>
                </a:solidFill>
              </a:rPr>
              <a:t>TCP/IP协议故障分析涵盖协议栈分层原理、常见故障类型（如连接超时、丢包、路由错误等）及诊断工具（ping/traceroute/Wireshark）。教学内容包括协议交互过程解析、故障定位方法及实战排错演练，重点培养协议分析能力和故障处理逻辑。</a:t>
            </a:r>
            <a:endParaRPr kumimoji="1" lang="zh-CN" altLang="en-US" dirty="0"/>
          </a:p>
        </p:txBody>
      </p:sp>
      <p:sp>
        <p:nvSpPr>
          <p:cNvPr id="15" name="标题 1"/>
          <p:cNvSpPr txBox="1"/>
          <p:nvPr/>
        </p:nvSpPr>
        <p:spPr>
          <a:xfrm>
            <a:off x="8171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协议故障分类与常见故障场景分析</a:t>
            </a:r>
            <a:endParaRPr kumimoji="1" lang="zh-CN" altLang="en-US" dirty="0"/>
          </a:p>
        </p:txBody>
      </p:sp>
      <p:sp>
        <p:nvSpPr>
          <p:cNvPr id="16" name="标题 1"/>
          <p:cNvSpPr txBox="1"/>
          <p:nvPr/>
        </p:nvSpPr>
        <p:spPr>
          <a:xfrm>
            <a:off x="45636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协议故障排查工具的选择与使用技巧</a:t>
            </a:r>
            <a:endParaRPr kumimoji="1" lang="zh-CN" altLang="en-US" dirty="0"/>
          </a:p>
        </p:txBody>
      </p:sp>
      <p:sp>
        <p:nvSpPr>
          <p:cNvPr id="17" name="标题 1"/>
          <p:cNvSpPr txBox="1"/>
          <p:nvPr/>
        </p:nvSpPr>
        <p:spPr>
          <a:xfrm>
            <a:off x="83101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典型协议故障案例分析与实战演练</a:t>
            </a:r>
            <a:endParaRPr kumimoji="1" lang="zh-CN" altLang="en-US" dirty="0"/>
          </a:p>
        </p:txBody>
      </p:sp>
      <p:sp>
        <p:nvSpPr>
          <p:cNvPr id="18" name="标题 1"/>
          <p:cNvSpPr txBox="1"/>
          <p:nvPr/>
        </p:nvSpPr>
        <p:spPr>
          <a:xfrm>
            <a:off x="9483166" y="5351054"/>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9624621" y="5509030"/>
            <a:ext cx="440991" cy="407947"/>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0355886"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flipH="1">
            <a:off x="8814267"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V="1">
            <a:off x="9567594"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5735022" y="5351054"/>
            <a:ext cx="723900" cy="723900"/>
          </a:xfrm>
          <a:prstGeom prst="ellipse">
            <a:avLst/>
          </a:prstGeom>
          <a:noFill/>
          <a:ln w="1905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5882463" y="5480640"/>
            <a:ext cx="429017" cy="46473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cap="sq">
            <a:noFill/>
            <a:prstDash val="solid"/>
            <a:miter/>
          </a:ln>
          <a:effectLst/>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a:off x="6610065"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flipH="1">
            <a:off x="5068446"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flipV="1">
            <a:off x="5824800"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1977353" y="5356537"/>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2127119" y="5506303"/>
            <a:ext cx="424369" cy="42436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2864244" y="5667917"/>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flipH="1">
            <a:off x="1322625" y="5667917"/>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flipV="1">
            <a:off x="2061781" y="5049221"/>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典型协议故障排查方法与工具应用</a:t>
            </a:r>
            <a:endParaRPr kumimoji="1" lang="zh-CN" altLang="en-US" dirty="0"/>
          </a:p>
        </p:txBody>
      </p:sp>
      <p:sp>
        <p:nvSpPr>
          <p:cNvPr id="35"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469650" y="1352780"/>
            <a:ext cx="3240000" cy="4538726"/>
          </a:xfrm>
          <a:custGeom>
            <a:avLst/>
            <a:gdLst>
              <a:gd name="connsiteX0" fmla="*/ 0 w 2736305"/>
              <a:gd name="connsiteY0" fmla="*/ 0 h 4538726"/>
              <a:gd name="connsiteX1" fmla="*/ 2736305 w 2736305"/>
              <a:gd name="connsiteY1" fmla="*/ 0 h 4538726"/>
              <a:gd name="connsiteX2" fmla="*/ 2736305 w 2736305"/>
              <a:gd name="connsiteY2" fmla="*/ 415323 h 4538726"/>
              <a:gd name="connsiteX3" fmla="*/ 2736305 w 2736305"/>
              <a:gd name="connsiteY3" fmla="*/ 4030627 h 4538726"/>
              <a:gd name="connsiteX4" fmla="*/ 2736305 w 2736305"/>
              <a:gd name="connsiteY4" fmla="*/ 4445950 h 4538726"/>
              <a:gd name="connsiteX5" fmla="*/ 2681199 w 2736305"/>
              <a:gd name="connsiteY5" fmla="*/ 4538726 h 4538726"/>
              <a:gd name="connsiteX6" fmla="*/ 55106 w 2736305"/>
              <a:gd name="connsiteY6" fmla="*/ 4538726 h 4538726"/>
              <a:gd name="connsiteX7" fmla="*/ 0 w 2736305"/>
              <a:gd name="connsiteY7" fmla="*/ 4445950 h 4538726"/>
              <a:gd name="connsiteX8" fmla="*/ 0 w 2736305"/>
              <a:gd name="connsiteY8" fmla="*/ 4030627 h 4538726"/>
              <a:gd name="connsiteX9" fmla="*/ 0 w 2736305"/>
              <a:gd name="connsiteY9" fmla="*/ 415323 h 4538726"/>
            </a:gdLst>
            <a:ahLst/>
            <a:cxnLst/>
            <a:rect l="l" t="t" r="r" b="b"/>
            <a:pathLst>
              <a:path w="2736305" h="4538726">
                <a:moveTo>
                  <a:pt x="0" y="0"/>
                </a:moveTo>
                <a:lnTo>
                  <a:pt x="2736305" y="0"/>
                </a:lnTo>
                <a:lnTo>
                  <a:pt x="2736305" y="415323"/>
                </a:lnTo>
                <a:lnTo>
                  <a:pt x="2736305" y="4030627"/>
                </a:lnTo>
                <a:lnTo>
                  <a:pt x="2736305" y="4445950"/>
                </a:lnTo>
                <a:cubicBezTo>
                  <a:pt x="2736305" y="4497110"/>
                  <a:pt x="2711602" y="4538726"/>
                  <a:pt x="2681199" y="4538726"/>
                </a:cubicBezTo>
                <a:lnTo>
                  <a:pt x="55106" y="4538726"/>
                </a:lnTo>
                <a:cubicBezTo>
                  <a:pt x="24703" y="4538726"/>
                  <a:pt x="0" y="4497110"/>
                  <a:pt x="0" y="4445950"/>
                </a:cubicBezTo>
                <a:lnTo>
                  <a:pt x="0" y="4030627"/>
                </a:lnTo>
                <a:lnTo>
                  <a:pt x="0" y="415323"/>
                </a:lnTo>
                <a:close/>
              </a:path>
            </a:pathLst>
          </a:custGeom>
          <a:solidFill>
            <a:schemeClr val="accent1"/>
          </a:solidFill>
          <a:ln cap="sq">
            <a:noFill/>
            <a:prstDash val="solid"/>
          </a:ln>
        </p:spPr>
        <p:txBody>
          <a:bodyPr vert="horz" wrap="square" lIns="22860" tIns="45720" rIns="22860" bIns="45720" rtlCol="0" anchor="t"/>
          <a:lstStyle/>
          <a:p>
            <a:pPr algn="l">
              <a:lnSpc>
                <a:spcPct val="110000"/>
              </a:lnSpc>
            </a:pPr>
            <a:endParaRPr kumimoji="1" lang="zh-CN" altLang="en-US"/>
          </a:p>
        </p:txBody>
      </p:sp>
      <p:sp>
        <p:nvSpPr>
          <p:cNvPr id="4" name="标题 1"/>
          <p:cNvSpPr txBox="1"/>
          <p:nvPr/>
        </p:nvSpPr>
        <p:spPr>
          <a:xfrm>
            <a:off x="8278900" y="2838031"/>
            <a:ext cx="3240000" cy="3053477"/>
          </a:xfrm>
          <a:custGeom>
            <a:avLst/>
            <a:gdLst/>
            <a:ahLst/>
            <a:cxnLst/>
            <a:rect l="0" t="0" r="r" b="b"/>
            <a:pathLst>
              <a:path w="21600" h="21600" extrusionOk="0">
                <a:moveTo>
                  <a:pt x="0" y="0"/>
                </a:moveTo>
                <a:lnTo>
                  <a:pt x="21600" y="0"/>
                </a:lnTo>
                <a:lnTo>
                  <a:pt x="21600" y="21114"/>
                </a:lnTo>
                <a:cubicBezTo>
                  <a:pt x="21600" y="21382"/>
                  <a:pt x="21405" y="21600"/>
                  <a:pt x="21165" y="21600"/>
                </a:cubicBezTo>
                <a:lnTo>
                  <a:pt x="435" y="21600"/>
                </a:lnTo>
                <a:cubicBezTo>
                  <a:pt x="195" y="21600"/>
                  <a:pt x="0" y="21382"/>
                  <a:pt x="0" y="21114"/>
                </a:cubicBezTo>
                <a:lnTo>
                  <a:pt x="0" y="0"/>
                </a:lnTo>
                <a:close/>
              </a:path>
            </a:pathLst>
          </a:custGeom>
          <a:solidFill>
            <a:schemeClr val="bg1"/>
          </a:solidFill>
          <a:ln w="19050" cap="flat">
            <a:solidFill>
              <a:schemeClr val="accent1"/>
            </a:solidFill>
            <a:round/>
          </a:ln>
          <a:effectLst/>
        </p:spPr>
        <p:txBody>
          <a:bodyPr vert="horz" wrap="square" lIns="22860" tIns="22860" rIns="22860" bIns="22860" rtlCol="0" anchor="t"/>
          <a:lstStyle/>
          <a:p>
            <a:pPr algn="l">
              <a:lnSpc>
                <a:spcPct val="110000"/>
              </a:lnSpc>
            </a:pPr>
            <a:endParaRPr kumimoji="1" lang="zh-CN" altLang="en-US"/>
          </a:p>
        </p:txBody>
      </p:sp>
      <p:sp>
        <p:nvSpPr>
          <p:cNvPr id="5" name="标题 1"/>
          <p:cNvSpPr txBox="1"/>
          <p:nvPr/>
        </p:nvSpPr>
        <p:spPr>
          <a:xfrm>
            <a:off x="8278900" y="1352780"/>
            <a:ext cx="3240000" cy="1485250"/>
          </a:xfrm>
          <a:custGeom>
            <a:avLst/>
            <a:gdLst/>
            <a:ahLst/>
            <a:cxnLst/>
            <a:rect l="0" t="0" r="r" b="b"/>
            <a:pathLst>
              <a:path w="21600" h="21600" extrusionOk="0">
                <a:moveTo>
                  <a:pt x="435" y="0"/>
                </a:moveTo>
                <a:lnTo>
                  <a:pt x="21165" y="0"/>
                </a:lnTo>
                <a:cubicBezTo>
                  <a:pt x="21405" y="0"/>
                  <a:pt x="21600" y="387"/>
                  <a:pt x="21600" y="863"/>
                </a:cubicBezTo>
                <a:lnTo>
                  <a:pt x="21600" y="21600"/>
                </a:lnTo>
                <a:lnTo>
                  <a:pt x="0" y="21600"/>
                </a:lnTo>
                <a:lnTo>
                  <a:pt x="0" y="863"/>
                </a:lnTo>
                <a:cubicBezTo>
                  <a:pt x="0" y="387"/>
                  <a:pt x="195" y="0"/>
                  <a:pt x="435" y="0"/>
                </a:cubicBezTo>
                <a:close/>
              </a:path>
            </a:pathLst>
          </a:custGeom>
          <a:solidFill>
            <a:schemeClr val="accent1"/>
          </a:solidFill>
          <a:ln w="25400" cap="flat">
            <a:solidFill>
              <a:schemeClr val="accent1"/>
            </a:solidFill>
            <a:prstDash val="solid"/>
            <a:round/>
          </a:ln>
          <a:effectLst/>
        </p:spPr>
        <p:txBody>
          <a:bodyPr vert="horz" wrap="square" lIns="22860" tIns="22860" rIns="22860" bIns="22860" rtlCol="0" anchor="t"/>
          <a:lstStyle/>
          <a:p>
            <a:pPr algn="l">
              <a:lnSpc>
                <a:spcPct val="110000"/>
              </a:lnSpc>
            </a:pPr>
            <a:endParaRPr kumimoji="1" lang="zh-CN" altLang="en-US"/>
          </a:p>
        </p:txBody>
      </p:sp>
      <p:sp>
        <p:nvSpPr>
          <p:cNvPr id="6" name="标题 1"/>
          <p:cNvSpPr txBox="1"/>
          <p:nvPr/>
        </p:nvSpPr>
        <p:spPr>
          <a:xfrm>
            <a:off x="660400" y="2858143"/>
            <a:ext cx="3240000" cy="3053477"/>
          </a:xfrm>
          <a:custGeom>
            <a:avLst/>
            <a:gdLst/>
            <a:ahLst/>
            <a:cxnLst/>
            <a:rect l="0" t="0" r="r" b="b"/>
            <a:pathLst>
              <a:path w="21600" h="21600" extrusionOk="0">
                <a:moveTo>
                  <a:pt x="0" y="0"/>
                </a:moveTo>
                <a:lnTo>
                  <a:pt x="21600" y="0"/>
                </a:lnTo>
                <a:lnTo>
                  <a:pt x="21600" y="21114"/>
                </a:lnTo>
                <a:cubicBezTo>
                  <a:pt x="21600" y="21382"/>
                  <a:pt x="21405" y="21600"/>
                  <a:pt x="21165" y="21600"/>
                </a:cubicBezTo>
                <a:lnTo>
                  <a:pt x="435" y="21600"/>
                </a:lnTo>
                <a:cubicBezTo>
                  <a:pt x="195" y="21600"/>
                  <a:pt x="0" y="21382"/>
                  <a:pt x="0" y="21114"/>
                </a:cubicBezTo>
                <a:lnTo>
                  <a:pt x="0" y="0"/>
                </a:lnTo>
                <a:close/>
              </a:path>
            </a:pathLst>
          </a:custGeom>
          <a:solidFill>
            <a:schemeClr val="bg1"/>
          </a:solidFill>
          <a:ln w="19050" cap="flat">
            <a:solidFill>
              <a:schemeClr val="accent1"/>
            </a:solidFill>
            <a:round/>
          </a:ln>
          <a:effectLst/>
        </p:spPr>
        <p:txBody>
          <a:bodyPr vert="horz" wrap="square" lIns="22860" tIns="22860" rIns="22860" bIns="22860" rtlCol="0" anchor="t"/>
          <a:lstStyle/>
          <a:p>
            <a:pPr algn="l">
              <a:lnSpc>
                <a:spcPct val="110000"/>
              </a:lnSpc>
            </a:pPr>
            <a:endParaRPr kumimoji="1" lang="zh-CN" altLang="en-US"/>
          </a:p>
        </p:txBody>
      </p:sp>
      <p:sp>
        <p:nvSpPr>
          <p:cNvPr id="7" name="标题 1"/>
          <p:cNvSpPr txBox="1"/>
          <p:nvPr/>
        </p:nvSpPr>
        <p:spPr>
          <a:xfrm>
            <a:off x="660400" y="1352780"/>
            <a:ext cx="3240000" cy="1485250"/>
          </a:xfrm>
          <a:custGeom>
            <a:avLst/>
            <a:gdLst/>
            <a:ahLst/>
            <a:cxnLst/>
            <a:rect l="0" t="0" r="r" b="b"/>
            <a:pathLst>
              <a:path w="21600" h="21600" extrusionOk="0">
                <a:moveTo>
                  <a:pt x="435" y="0"/>
                </a:moveTo>
                <a:lnTo>
                  <a:pt x="21165" y="0"/>
                </a:lnTo>
                <a:cubicBezTo>
                  <a:pt x="21405" y="0"/>
                  <a:pt x="21600" y="387"/>
                  <a:pt x="21600" y="863"/>
                </a:cubicBezTo>
                <a:lnTo>
                  <a:pt x="21600" y="21600"/>
                </a:lnTo>
                <a:lnTo>
                  <a:pt x="0" y="21600"/>
                </a:lnTo>
                <a:lnTo>
                  <a:pt x="0" y="863"/>
                </a:lnTo>
                <a:cubicBezTo>
                  <a:pt x="0" y="387"/>
                  <a:pt x="195" y="0"/>
                  <a:pt x="435" y="0"/>
                </a:cubicBezTo>
                <a:close/>
              </a:path>
            </a:pathLst>
          </a:custGeom>
          <a:solidFill>
            <a:schemeClr val="accent1"/>
          </a:solidFill>
          <a:ln w="25400" cap="flat">
            <a:solidFill>
              <a:schemeClr val="accent1"/>
            </a:solidFill>
            <a:prstDash val="solid"/>
            <a:round/>
          </a:ln>
          <a:effectLst/>
        </p:spPr>
        <p:txBody>
          <a:bodyPr vert="horz" wrap="square" lIns="22860" tIns="22860" rIns="22860" bIns="22860" rtlCol="0" anchor="t"/>
          <a:lstStyle/>
          <a:p>
            <a:pPr algn="l">
              <a:lnSpc>
                <a:spcPct val="110000"/>
              </a:lnSpc>
            </a:pPr>
            <a:endParaRPr kumimoji="1" lang="zh-CN" altLang="en-US"/>
          </a:p>
        </p:txBody>
      </p:sp>
      <p:sp>
        <p:nvSpPr>
          <p:cNvPr id="8" name="标题 1"/>
          <p:cNvSpPr txBox="1"/>
          <p:nvPr/>
        </p:nvSpPr>
        <p:spPr>
          <a:xfrm>
            <a:off x="84040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协议安全基础与常见威胁分析</a:t>
            </a:r>
            <a:endParaRPr kumimoji="1" lang="zh-CN" altLang="en-US" dirty="0"/>
          </a:p>
        </p:txBody>
      </p:sp>
      <p:sp>
        <p:nvSpPr>
          <p:cNvPr id="9" name="标题 1"/>
          <p:cNvSpPr txBox="1"/>
          <p:nvPr/>
        </p:nvSpPr>
        <p:spPr>
          <a:xfrm>
            <a:off x="845890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综合实战演练与安全加固方案设计</a:t>
            </a:r>
            <a:endParaRPr kumimoji="1" lang="zh-CN" altLang="en-US" dirty="0"/>
          </a:p>
        </p:txBody>
      </p:sp>
      <p:sp>
        <p:nvSpPr>
          <p:cNvPr id="10" name="标题 1"/>
          <p:cNvSpPr txBox="1"/>
          <p:nvPr/>
        </p:nvSpPr>
        <p:spPr>
          <a:xfrm>
            <a:off x="464965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典型协议故障现象与诊断方法</a:t>
            </a:r>
            <a:endParaRPr kumimoji="1" lang="zh-CN" altLang="en-US" dirty="0"/>
          </a:p>
        </p:txBody>
      </p:sp>
      <p:sp>
        <p:nvSpPr>
          <p:cNvPr id="11" name="标题 1"/>
          <p:cNvSpPr txBox="1"/>
          <p:nvPr/>
        </p:nvSpPr>
        <p:spPr>
          <a:xfrm>
            <a:off x="84040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latin typeface="+mn-ea"/>
              </a:rPr>
              <a:t/>
            </a:r>
            <a:r>
              <a:rPr kumimoji="1" lang="en-US" altLang="zh-CN" sz="1400" dirty="0">
                <a:ln w="12700">
                  <a:noFill/>
                </a:ln>
                <a:latin typeface="+mn-ea"/>
              </a:rPr>
              <a:t/>
            </a:r>
            <a:r>
              <a:rPr kumimoji="1" lang="zh-CN" altLang="en-US" sz="1400" dirty="0">
                <a:ln w="12700">
                  <a:noFill/>
                </a:ln>
                <a:latin typeface="+mn-ea"/>
              </a:rPr>
              <a:t/>
            </a:r>
            <a:r>
              <a:rPr sz="1400">
                <a:solidFill>
                  <a:srgbClr val="000000"/>
                </a:solidFill>
                <a:latin typeface="+mn-ea"/>
              </a:rPr>
              <a:t>TCP/IP协议安全基础包括协议栈各层（网络层、传输层、应用层）的安全机制，常见威胁有DoS、中间人攻击、IP欺骗等。教学内容涵盖加密技术、认证机制、防火墙及入侵检测系统部署。需掌握SSL/TLS、IPsec等安全协议原理及防御措施。</a:t>
            </a:r>
          </a:p>
        </p:txBody>
      </p:sp>
      <p:sp>
        <p:nvSpPr>
          <p:cNvPr id="12" name="标题 1"/>
          <p:cNvSpPr txBox="1"/>
          <p:nvPr/>
        </p:nvSpPr>
        <p:spPr>
          <a:xfrm>
            <a:off x="845890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latin typeface="+mn-ea"/>
              </a:rPr>
              <a:t/>
            </a:r>
            <a:r>
              <a:rPr kumimoji="1" lang="en-US" altLang="zh-CN" sz="1400" dirty="0">
                <a:ln w="12700">
                  <a:noFill/>
                </a:ln>
                <a:latin typeface="+mn-ea"/>
              </a:rPr>
              <a:t/>
            </a:r>
            <a:r>
              <a:rPr kumimoji="1" lang="zh-CN" altLang="en-US" sz="1400" dirty="0">
                <a:ln w="12700">
                  <a:noFill/>
                </a:ln>
                <a:latin typeface="+mn-ea"/>
              </a:rPr>
              <a:t/>
            </a:r>
            <a:r>
              <a:rPr sz="1400">
                <a:solidFill>
                  <a:srgbClr val="000000"/>
                </a:solidFill>
                <a:latin typeface="+mn-ea"/>
              </a:rPr>
              <a:t>TCP/IP协议综合实战演练涵盖协议栈分层、数据封装/解封装、IP寻址与路由、TCP/UDP传输机制等核心内容；安全加固方案设计聚焦防火墙配置、加密通信（SSL/TLS）、入侵检测及访问控制策略，通过抓包分析、模拟攻防实验强化安全防护能力。</a:t>
            </a:r>
          </a:p>
        </p:txBody>
      </p:sp>
      <p:sp>
        <p:nvSpPr>
          <p:cNvPr id="13" name="标题 1"/>
          <p:cNvSpPr txBox="1"/>
          <p:nvPr/>
        </p:nvSpPr>
        <p:spPr>
          <a:xfrm>
            <a:off x="464965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TCP/IP协议典型故障包括连接超时、丢包、拥塞等。诊断方法：使用ping测试连通性，traceroute追踪路径，netstat检查端口状态，Wireshark抓包分析。关键知识点：协议分层、三次握手、流量控制、差错检测。</a:t>
            </a:r>
            <a:endParaRPr kumimoji="1" lang="zh-CN" altLang="en-US" dirty="0">
              <a:latin typeface="+mn-ea"/>
            </a:endParaRPr>
          </a:p>
        </p:txBody>
      </p:sp>
      <p:sp>
        <p:nvSpPr>
          <p:cNvPr id="14" name="标题 1"/>
          <p:cNvSpPr txBox="1"/>
          <p:nvPr/>
        </p:nvSpPr>
        <p:spPr>
          <a:xfrm flipV="1">
            <a:off x="2115088" y="3657289"/>
            <a:ext cx="330624" cy="91337"/>
          </a:xfrm>
          <a:prstGeom prst="triangle">
            <a:avLst/>
          </a:prstGeom>
          <a:gradFill>
            <a:gsLst>
              <a:gs pos="0">
                <a:schemeClr val="accent1"/>
              </a:gs>
              <a:gs pos="100000">
                <a:schemeClr val="accent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V="1">
            <a:off x="9733588" y="3657289"/>
            <a:ext cx="330624" cy="91337"/>
          </a:xfrm>
          <a:prstGeom prst="triangle">
            <a:avLst/>
          </a:prstGeom>
          <a:gradFill>
            <a:gsLst>
              <a:gs pos="0">
                <a:schemeClr val="accent1"/>
              </a:gs>
              <a:gs pos="100000">
                <a:schemeClr val="accent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flipV="1">
            <a:off x="5924338" y="3657289"/>
            <a:ext cx="330624" cy="91337"/>
          </a:xfrm>
          <a:prstGeom prst="triangle">
            <a:avLst/>
          </a:prstGeom>
          <a:gradFill>
            <a:gsLst>
              <a:gs pos="0">
                <a:schemeClr val="bg1"/>
              </a:gs>
              <a:gs pos="100000">
                <a:schemeClr val="bg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173975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35825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554900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5759063" y="1775483"/>
            <a:ext cx="661174" cy="639843"/>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9568313" y="1764819"/>
            <a:ext cx="661174" cy="66117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1949813" y="1821964"/>
            <a:ext cx="661174" cy="546884"/>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cxnSp>
        <p:nvCxnSpPr>
          <p:cNvPr id="23" name="标题 1"/>
          <p:cNvCxnSpPr/>
          <p:nvPr/>
        </p:nvCxnSpPr>
        <p:spPr>
          <a:xfrm>
            <a:off x="4786630" y="2838031"/>
            <a:ext cx="2606040" cy="0"/>
          </a:xfrm>
          <a:prstGeom prst="line">
            <a:avLst/>
          </a:prstGeom>
          <a:noFill/>
          <a:ln w="19050" cap="sq">
            <a:solidFill>
              <a:schemeClr val="bg1"/>
            </a:solidFill>
            <a:miter/>
          </a:ln>
        </p:spPr>
      </p:cxnSp>
      <p:sp>
        <p:nvSpPr>
          <p:cNvPr id="24"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协议安全与故障排查综合实战案例</a:t>
            </a:r>
            <a:endParaRPr kumimoji="1" lang="zh-CN" altLang="en-US" dirty="0"/>
          </a:p>
        </p:txBody>
      </p:sp>
      <p:sp>
        <p:nvSpPr>
          <p:cNvPr id="26"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45468" y="1097960"/>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003243" y="1028700"/>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a:effectLst/>
        </p:spPr>
        <p:txBody>
          <a:bodyPr vert="horz" wrap="square" lIns="91440" tIns="45720" rIns="91440" bIns="45720" rtlCol="0" anchor="ctr"/>
          <a:lstStyle/>
          <a:p>
            <a:pPr algn="r">
              <a:lnSpc>
                <a:spcPct val="100000"/>
              </a:lnSpc>
            </a:pPr>
            <a:endParaRPr kumimoji="1" lang="zh-CN" altLang="en-US"/>
          </a:p>
        </p:txBody>
      </p:sp>
      <p:pic>
        <p:nvPicPr>
          <p:cNvPr id="5" name="图片 4"/>
          <p:cNvPicPr>
            <a:picLocks noChangeAspect="1"/>
          </p:cNvPicPr>
          <p:nvPr/>
        </p:nvPicPr>
        <p:blipFill>
          <a:blip r:embed="rId2">
            <a:alphaModFix/>
          </a:blip>
          <a:srcRect l="17095" r="17095"/>
          <a:stretch>
            <a:fillRect/>
          </a:stretch>
        </p:blipFill>
        <p:spPr>
          <a:xfrm>
            <a:off x="806572" y="1361058"/>
            <a:ext cx="5295784" cy="4509942"/>
          </a:xfrm>
          <a:prstGeom prst="rect">
            <a:avLst/>
          </a:prstGeom>
          <a:noFill/>
          <a:ln>
            <a:noFill/>
          </a:ln>
        </p:spPr>
      </p:pic>
      <p:sp>
        <p:nvSpPr>
          <p:cNvPr id="6" name="标题 1"/>
          <p:cNvSpPr txBox="1"/>
          <p:nvPr/>
        </p:nvSpPr>
        <p:spPr>
          <a:xfrm>
            <a:off x="6827978" y="2870893"/>
            <a:ext cx="4668697" cy="1756221"/>
          </a:xfrm>
          <a:prstGeom prst="rect">
            <a:avLst/>
          </a:prstGeom>
          <a:noFill/>
          <a:ln>
            <a:noFill/>
          </a:ln>
        </p:spPr>
        <p:txBody>
          <a:bodyPr vert="horz" wrap="square" lIns="0" tIns="0" rIns="0" bIns="0" rtlCol="0" anchor="t"/>
          <a:lstStyle/>
          <a:p>
            <a:pPr algn="r">
              <a:lnSpc>
                <a:spcPct val="130000"/>
              </a:lnSpc>
            </a:pPr>
            <a:r>
              <a:rPr kumimoji="1" lang="en-US" altLang="zh-CN" sz="4000">
                <a:ln w="12700">
                  <a:noFill/>
                </a:ln>
                <a:solidFill>
                  <a:srgbClr val="000000">
                    <a:alpha val="100000"/>
                  </a:srgbClr>
                </a:solidFill>
                <a:latin typeface="Source Han Sans CN Bold"/>
                <a:ea typeface="Source Han Sans CN Bold"/>
                <a:cs typeface="Source Han Sans CN Bold"/>
              </a:rPr>
              <a:t>谢谢大家</a:t>
            </a:r>
            <a:endParaRPr kumimoji="1" lang="zh-CN" altLang="en-US"/>
          </a:p>
        </p:txBody>
      </p:sp>
      <p:sp>
        <p:nvSpPr>
          <p:cNvPr id="7" name="标题 1"/>
          <p:cNvSpPr txBox="1"/>
          <p:nvPr/>
        </p:nvSpPr>
        <p:spPr>
          <a:xfrm>
            <a:off x="9385511" y="5093793"/>
            <a:ext cx="2111164"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85509" y="5171432"/>
            <a:ext cx="2111165" cy="316551"/>
          </a:xfrm>
          <a:prstGeom prst="rect">
            <a:avLst/>
          </a:prstGeom>
          <a:noFill/>
          <a:ln>
            <a:noFill/>
          </a:ln>
        </p:spPr>
        <p:txBody>
          <a:bodyPr vert="horz" wrap="square" lIns="0" tIns="0" rIns="0" bIns="0" rtlCol="0" anchor="ctr"/>
          <a:lstStyle/>
          <a:p>
            <a:pPr algn="ctr">
              <a:lnSpc>
                <a:spcPct val="110000"/>
              </a:lnSpc>
            </a:pPr>
            <a:r>
              <a:rPr kumimoji="1" lang="en-US" altLang="zh-CN" sz="2000" dirty="0" err="1">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时间：2025/04/04</a:t>
            </a:r>
            <a:endParaRPr kumimoji="1" lang="zh-CN" altLang="en-US" dirty="0"/>
          </a:p>
        </p:txBody>
      </p:sp>
      <p:sp>
        <p:nvSpPr>
          <p:cNvPr id="9" name="标题 1"/>
          <p:cNvSpPr txBox="1"/>
          <p:nvPr/>
        </p:nvSpPr>
        <p:spPr>
          <a:xfrm>
            <a:off x="7164120" y="5093793"/>
            <a:ext cx="2031086"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164119" y="5171432"/>
            <a:ext cx="2031086" cy="316551"/>
          </a:xfrm>
          <a:prstGeom prst="rect">
            <a:avLst/>
          </a:prstGeom>
          <a:noFill/>
          <a:ln>
            <a:noFill/>
          </a:ln>
        </p:spPr>
        <p:txBody>
          <a:bodyPr vert="horz" wrap="square" lIns="0" tIns="0" rIns="0" bIns="0" rtlCol="0" anchor="ctr"/>
          <a:lstStyle/>
          <a:p>
            <a:pPr algn="ctr">
              <a:lnSpc>
                <a:spcPct val="110000"/>
              </a:lnSpc>
            </a:pPr>
            <a:r>
              <a:rPr kumimoji="1" lang="zh-CN" altLang="en-US" sz="2000" dirty="0">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主讲人：丁力宏</a:t>
            </a:r>
            <a:endParaRPr kumimoji="1" lang="zh-CN" altLang="en-US" dirty="0"/>
          </a:p>
        </p:txBody>
      </p:sp>
      <p:sp>
        <p:nvSpPr>
          <p:cNvPr id="11" name="标题 1"/>
          <p:cNvSpPr txBox="1"/>
          <p:nvPr/>
        </p:nvSpPr>
        <p:spPr>
          <a:xfrm>
            <a:off x="7164120" y="2015175"/>
            <a:ext cx="4325277" cy="678410"/>
          </a:xfrm>
          <a:prstGeom prst="rect">
            <a:avLst/>
          </a:prstGeom>
          <a:noFill/>
          <a:ln>
            <a:noFill/>
          </a:ln>
        </p:spPr>
        <p:txBody>
          <a:bodyPr vert="horz" wrap="square" lIns="0" tIns="0" rIns="0" bIns="0" rtlCol="0" anchor="t"/>
          <a:lstStyle/>
          <a:p>
            <a:pPr algn="r">
              <a:lnSpc>
                <a:spcPct val="100000"/>
              </a:lnSpc>
            </a:pPr>
            <a:r>
              <a:rPr kumimoji="1" lang="zh-CN" altLang="en-US" sz="4800" dirty="0">
                <a:ln w="12700">
                  <a:noFill/>
                </a:ln>
                <a:solidFill>
                  <a:srgbClr val="0462F5">
                    <a:alpha val="100000"/>
                  </a:srgbClr>
                </a:solidFill>
                <a:latin typeface="标准粗黑"/>
                <a:ea typeface="Source Han Sans CN Bold"/>
                <a:cs typeface="Source Han Sans CN Bold"/>
              </a:rPr>
              <a:t/>
            </a:r>
            <a:r>
              <a:rPr sz="4800">
                <a:solidFill>
                  <a:srgbClr val="0462F5"/>
                </a:solidFill>
                <a:latin typeface="标准粗黑"/>
              </a:rPr>
              <a:t>计算机网络</a:t>
            </a:r>
            <a:endParaRPr kumimoji="1"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01</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a:ln w="12700">
                  <a:noFill/>
                </a:ln>
                <a:solidFill>
                  <a:srgbClr val="000000">
                    <a:alpha val="100000"/>
                  </a:srgbClr>
                </a:solidFill>
                <a:latin typeface="Source Han Sans CN Bold"/>
                <a:ea typeface="Source Han Sans CN Bold"/>
                <a:cs typeface="Source Han Sans CN Bold"/>
              </a:rPr>
              <a:t>课程结构</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36667" t="1476" r="29311" b="1510"/>
          <a:stretch>
            <a:fillRect/>
          </a:stretch>
        </p:blipFill>
        <p:spPr>
          <a:xfrm>
            <a:off x="4649650" y="1322100"/>
            <a:ext cx="2880000" cy="4620200"/>
          </a:xfrm>
          <a:custGeom>
            <a:avLst/>
            <a:gdLst/>
            <a:ahLst/>
            <a:cxnLst/>
            <a:rect l="l" t="t" r="r" b="b"/>
            <a:pathLst>
              <a:path w="2880000" h="4620200">
                <a:moveTo>
                  <a:pt x="288288" y="0"/>
                </a:moveTo>
                <a:lnTo>
                  <a:pt x="2591712" y="0"/>
                </a:lnTo>
                <a:cubicBezTo>
                  <a:pt x="2750929" y="0"/>
                  <a:pt x="2880000" y="129071"/>
                  <a:pt x="2880000" y="288288"/>
                </a:cubicBezTo>
                <a:lnTo>
                  <a:pt x="2880000" y="4331912"/>
                </a:lnTo>
                <a:cubicBezTo>
                  <a:pt x="2880000" y="4491129"/>
                  <a:pt x="2750929" y="4620200"/>
                  <a:pt x="2591712" y="4620200"/>
                </a:cubicBezTo>
                <a:lnTo>
                  <a:pt x="288288" y="4620200"/>
                </a:lnTo>
                <a:cubicBezTo>
                  <a:pt x="129071" y="4620200"/>
                  <a:pt x="0" y="4491129"/>
                  <a:pt x="0" y="4331912"/>
                </a:cubicBezTo>
                <a:lnTo>
                  <a:pt x="0" y="288288"/>
                </a:lnTo>
                <a:cubicBezTo>
                  <a:pt x="0" y="129071"/>
                  <a:pt x="129071" y="0"/>
                  <a:pt x="288288" y="0"/>
                </a:cubicBezTo>
                <a:close/>
              </a:path>
            </a:pathLst>
          </a:custGeom>
          <a:noFill/>
          <a:ln>
            <a:noFill/>
          </a:ln>
        </p:spPr>
      </p:pic>
      <p:sp>
        <p:nvSpPr>
          <p:cNvPr id="4" name="标题 1"/>
          <p:cNvSpPr txBox="1"/>
          <p:nvPr/>
        </p:nvSpPr>
        <p:spPr>
          <a:xfrm>
            <a:off x="7875612" y="1322100"/>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5" name="标题 1"/>
          <p:cNvSpPr txBox="1"/>
          <p:nvPr/>
        </p:nvSpPr>
        <p:spPr>
          <a:xfrm>
            <a:off x="488744" y="1322100"/>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a:off x="660400" y="1682098"/>
            <a:ext cx="3600000" cy="1152000"/>
          </a:xfrm>
          <a:prstGeom prst="rect">
            <a:avLst/>
          </a:prstGeom>
          <a:noFill/>
          <a:ln>
            <a:noFill/>
          </a:ln>
        </p:spPr>
        <p:txBody>
          <a:bodyPr vert="horz" wrap="square" lIns="0" tIns="0" rIns="0" bIns="0" rtlCol="0" anchor="t"/>
          <a:lstStyle/>
          <a:p>
            <a:pPr algn="l">
              <a:lnSpc>
                <a:spcPct val="150000"/>
              </a:lnSpc>
            </a:pP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TCP/IP协议体系架构分为四层：应用层、传输层、网络层和网络接口层。核心协议包括IP、TCP、UDP等，实现数据封装、路由选择、可靠传输等功能，是互联网通信的基础标准。</a:t>
            </a:r>
            <a:endParaRPr kumimoji="1" lang="zh-CN" altLang="en-US" dirty="0"/>
          </a:p>
        </p:txBody>
      </p:sp>
      <p:sp>
        <p:nvSpPr>
          <p:cNvPr id="7" name="标题 1"/>
          <p:cNvSpPr txBox="1"/>
          <p:nvPr/>
        </p:nvSpPr>
        <p:spPr>
          <a:xfrm>
            <a:off x="660400" y="1364604"/>
            <a:ext cx="3600000" cy="288000"/>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协议体系架构解析</a:t>
            </a:r>
            <a:endParaRPr kumimoji="1" lang="zh-CN" altLang="en-US" dirty="0"/>
          </a:p>
        </p:txBody>
      </p:sp>
      <p:sp>
        <p:nvSpPr>
          <p:cNvPr id="8" name="标题 1"/>
          <p:cNvSpPr txBox="1"/>
          <p:nvPr/>
        </p:nvSpPr>
        <p:spPr>
          <a:xfrm>
            <a:off x="8045220" y="1682098"/>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该实验主要涉及TCP三次握手建立连接和四次挥手释放连接的过程。通过抓包分析SYN、ACK等标志位变化，验证TCP协议的可靠性机制，理解序列号、确认号的作用及连接状态转换。</a:t>
            </a:r>
            <a:endParaRPr kumimoji="1" lang="zh-CN" altLang="en-US" sz="1400" dirty="0">
              <a:ln w="12700">
                <a:noFill/>
              </a:ln>
              <a:solidFill>
                <a:srgbClr val="262626">
                  <a:alpha val="100000"/>
                </a:srgbClr>
              </a:solidFill>
              <a:ea typeface="Source Han Sans"/>
            </a:endParaRPr>
          </a:p>
        </p:txBody>
      </p:sp>
      <p:sp>
        <p:nvSpPr>
          <p:cNvPr id="9" name="标题 1"/>
          <p:cNvSpPr txBox="1"/>
          <p:nvPr/>
        </p:nvSpPr>
        <p:spPr>
          <a:xfrm>
            <a:off x="8045220" y="1364604"/>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TCP连接建立与释放实验</a:t>
            </a:r>
            <a:endParaRPr kumimoji="1" lang="zh-CN" altLang="en-US" sz="1600" dirty="0">
              <a:ln w="12700">
                <a:noFill/>
              </a:ln>
              <a:solidFill>
                <a:srgbClr val="262626">
                  <a:alpha val="100000"/>
                </a:srgbClr>
              </a:solidFill>
              <a:ea typeface="Source Han Sans CN Bold"/>
            </a:endParaRPr>
          </a:p>
        </p:txBody>
      </p:sp>
      <p:sp>
        <p:nvSpPr>
          <p:cNvPr id="10" name="标题 1"/>
          <p:cNvSpPr txBox="1"/>
          <p:nvPr/>
        </p:nvSpPr>
        <p:spPr>
          <a:xfrm>
            <a:off x="7875612" y="2912808"/>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a:off x="488744" y="2912808"/>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2" name="标题 1"/>
          <p:cNvSpPr txBox="1"/>
          <p:nvPr/>
        </p:nvSpPr>
        <p:spPr>
          <a:xfrm>
            <a:off x="660400" y="3279576"/>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TCP/IP协议的数据封装与传输过程包括：应用层生成数据，传输层添加TCP/UDP头部，网络层封装IP头部，数据链路层添加帧头和帧尾，物理层转换为比特流传输。接收方逆向解封装还原数据。</a:t>
            </a:r>
            <a:endParaRPr kumimoji="1" lang="zh-CN" altLang="en-US" sz="1400" dirty="0">
              <a:ln w="12700">
                <a:noFill/>
              </a:ln>
              <a:solidFill>
                <a:srgbClr val="262626">
                  <a:alpha val="100000"/>
                </a:srgbClr>
              </a:solidFill>
              <a:ea typeface="Source Han Sans"/>
            </a:endParaRPr>
          </a:p>
        </p:txBody>
      </p:sp>
      <p:sp>
        <p:nvSpPr>
          <p:cNvPr id="13" name="标题 1"/>
          <p:cNvSpPr txBox="1"/>
          <p:nvPr/>
        </p:nvSpPr>
        <p:spPr>
          <a:xfrm>
            <a:off x="660400" y="2955312"/>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数据封装与传输过程演示</a:t>
            </a:r>
            <a:endParaRPr kumimoji="1" lang="zh-CN" altLang="en-US" sz="1600" dirty="0">
              <a:ln w="12700">
                <a:noFill/>
              </a:ln>
              <a:solidFill>
                <a:srgbClr val="262626">
                  <a:alpha val="100000"/>
                </a:srgbClr>
              </a:solidFill>
              <a:ea typeface="Source Han Sans CN Bold"/>
            </a:endParaRPr>
          </a:p>
        </p:txBody>
      </p:sp>
      <p:sp>
        <p:nvSpPr>
          <p:cNvPr id="14" name="标题 1"/>
          <p:cNvSpPr txBox="1"/>
          <p:nvPr/>
        </p:nvSpPr>
        <p:spPr>
          <a:xfrm>
            <a:off x="8045220" y="3278440"/>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TCP/IP协议安全与故障排查案例分析主要涉及协议分层、数据封装、常见攻击（如DDoS、中间人攻击）及防御措施（加密、防火墙），以及网络故障诊断工具（ping、traceroute）和排查流程。</a:t>
            </a:r>
            <a:endParaRPr kumimoji="1" lang="zh-CN" altLang="en-US" sz="1400" dirty="0">
              <a:ln w="12700">
                <a:noFill/>
              </a:ln>
              <a:solidFill>
                <a:srgbClr val="262626">
                  <a:alpha val="100000"/>
                </a:srgbClr>
              </a:solidFill>
              <a:ea typeface="Source Han Sans"/>
            </a:endParaRPr>
          </a:p>
        </p:txBody>
      </p:sp>
      <p:sp>
        <p:nvSpPr>
          <p:cNvPr id="15" name="标题 1"/>
          <p:cNvSpPr txBox="1"/>
          <p:nvPr/>
        </p:nvSpPr>
        <p:spPr>
          <a:xfrm>
            <a:off x="8045220" y="2962081"/>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协议安全与故障排查案例分析</a:t>
            </a:r>
            <a:endParaRPr kumimoji="1" lang="zh-CN" altLang="en-US" sz="1600" dirty="0">
              <a:ln w="12700">
                <a:noFill/>
              </a:ln>
              <a:solidFill>
                <a:srgbClr val="262626">
                  <a:alpha val="100000"/>
                </a:srgbClr>
              </a:solidFill>
              <a:ea typeface="Source Han Sans CN Bold"/>
            </a:endParaRPr>
          </a:p>
        </p:txBody>
      </p:sp>
      <p:sp>
        <p:nvSpPr>
          <p:cNvPr id="16" name="标题 1"/>
          <p:cNvSpPr txBox="1"/>
          <p:nvPr/>
        </p:nvSpPr>
        <p:spPr>
          <a:xfrm>
            <a:off x="488744" y="4510286"/>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7" name="标题 1"/>
          <p:cNvSpPr txBox="1"/>
          <p:nvPr/>
        </p:nvSpPr>
        <p:spPr>
          <a:xfrm>
            <a:off x="660400" y="4877055"/>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IP地址用于标识网络设备，分为IPv4和IPv6两类；子网划分通过借用主机位扩展网络位，提升地址利用率。实践包括计算子网掩码、确定网络地址范围及有效主机地址，涉及二进制转换和CIDR表示法。</a:t>
            </a:r>
            <a:endParaRPr kumimoji="1" lang="zh-CN" altLang="en-US" sz="1400" dirty="0">
              <a:ln w="12700">
                <a:noFill/>
              </a:ln>
              <a:solidFill>
                <a:srgbClr val="262626">
                  <a:alpha val="100000"/>
                </a:srgbClr>
              </a:solidFill>
              <a:ea typeface="Source Han Sans"/>
            </a:endParaRPr>
          </a:p>
        </p:txBody>
      </p:sp>
      <p:sp>
        <p:nvSpPr>
          <p:cNvPr id="18" name="标题 1"/>
          <p:cNvSpPr txBox="1"/>
          <p:nvPr/>
        </p:nvSpPr>
        <p:spPr>
          <a:xfrm>
            <a:off x="660400" y="4552790"/>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IP地址与子网划分实践</a:t>
            </a:r>
            <a:endParaRPr kumimoji="1" lang="zh-CN" altLang="en-US" sz="1600" dirty="0">
              <a:ln w="12700">
                <a:noFill/>
              </a:ln>
              <a:solidFill>
                <a:srgbClr val="262626">
                  <a:alpha val="100000"/>
                </a:srgbClr>
              </a:solidFill>
              <a:ea typeface="Source Han Sans CN Bold"/>
            </a:endParaRPr>
          </a:p>
        </p:txBody>
      </p:sp>
      <p:sp>
        <p:nvSpPr>
          <p:cNvPr id="1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a:ln w="12700">
                  <a:noFill/>
                </a:ln>
                <a:solidFill>
                  <a:srgbClr val="262626">
                    <a:alpha val="100000"/>
                  </a:srgbClr>
                </a:solidFill>
                <a:latin typeface="Source Han Sans CN Bold"/>
                <a:ea typeface="Source Han Sans CN Bold"/>
                <a:cs typeface="Source Han Sans CN Bold"/>
              </a:rPr>
              <a:t>课程结构</a:t>
            </a:r>
            <a:endParaRPr kumimoji="1" lang="zh-CN" altLang="en-US" dirty="0"/>
          </a:p>
        </p:txBody>
      </p:sp>
      <p:sp>
        <p:nvSpPr>
          <p:cNvPr id="2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02</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协议体系架构解析</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95325" y="1748385"/>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625341" y="2043379"/>
            <a:ext cx="2512337" cy="2465741"/>
          </a:xfrm>
          <a:prstGeom prst="rect">
            <a:avLst/>
          </a:prstGeom>
          <a:noFill/>
          <a:ln>
            <a:noFill/>
          </a:ln>
          <a:effectLst/>
        </p:spPr>
        <p:txBody>
          <a:bodyPr vert="horz" wrap="square" lIns="0" tIns="0" rIns="0" bIns="0" rtlCol="0" anchor="t"/>
          <a:lstStyle/>
          <a:p>
            <a:pPr algn="l">
              <a:lnSpc>
                <a:spcPct val="150000"/>
              </a:lnSpc>
            </a:pPr>
            <a:r>
              <a:rPr kumimoji="1" lang="zh-CN" altLang="en-US" sz="1400" dirty="0">
                <a:ln w="12700">
                  <a:noFill/>
                </a:ln>
                <a:solidFill>
                  <a:srgbClr val="000000">
                    <a:alpha val="100000"/>
                  </a:srgbClr>
                </a:solidFill>
                <a:ea typeface="Source Han Sans"/>
                <a:cs typeface="Source Han Sans"/>
              </a:rPr>
              <a:t/>
            </a:r>
            <a:r>
              <a:rPr kumimoji="1" lang="en-US" altLang="zh-CN" sz="1400" dirty="0">
                <a:ln w="12700">
                  <a:noFill/>
                </a:ln>
                <a:solidFill>
                  <a:srgbClr val="000000">
                    <a:alpha val="100000"/>
                  </a:srgbClr>
                </a:solidFill>
                <a:ea typeface="Source Han Sans"/>
                <a:cs typeface="Source Han Sans"/>
              </a:rPr>
              <a:t/>
            </a:r>
            <a:r>
              <a:rPr kumimoji="1" lang="zh-CN" altLang="en-US" sz="1400" dirty="0">
                <a:ln w="12700">
                  <a:noFill/>
                </a:ln>
                <a:solidFill>
                  <a:srgbClr val="000000">
                    <a:alpha val="100000"/>
                  </a:srgbClr>
                </a:solidFill>
                <a:ea typeface="Source Han Sans"/>
                <a:cs typeface="Source Han Sans"/>
              </a:rPr>
              <a:t/>
            </a:r>
            <a:r>
              <a:rPr sz="1400">
                <a:solidFill>
                  <a:srgbClr val="000000"/>
                </a:solidFill>
              </a:rPr>
              <a:t>TCP/IP协议体系架构是互联网的核心通信标准，采用分层模型（四层或五层），定义数据传输规范。核心功能包括寻址、路由选择、可靠传输、流量控制及差错处理，涵盖物理层至应用层的端到端通信机制。</a:t>
            </a:r>
            <a:endParaRPr kumimoji="1" lang="zh-CN" altLang="en-US" dirty="0"/>
          </a:p>
        </p:txBody>
      </p:sp>
      <p:sp>
        <p:nvSpPr>
          <p:cNvPr id="5" name="标题 1"/>
          <p:cNvSpPr txBox="1"/>
          <p:nvPr/>
        </p:nvSpPr>
        <p:spPr>
          <a:xfrm>
            <a:off x="1625341" y="1485579"/>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协议体系架构的定义与核心功能</a:t>
            </a:r>
            <a:endParaRPr kumimoji="1" lang="zh-CN" altLang="en-US" dirty="0"/>
          </a:p>
        </p:txBody>
      </p:sp>
      <p:sp>
        <p:nvSpPr>
          <p:cNvPr id="6" name="标题 1"/>
          <p:cNvSpPr txBox="1"/>
          <p:nvPr/>
        </p:nvSpPr>
        <p:spPr>
          <a:xfrm>
            <a:off x="857174" y="1864108"/>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4381839" y="1748384"/>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311855" y="2043378"/>
            <a:ext cx="2512337" cy="2465741"/>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TCP/IP协议采用分层模型设计，遵循模块化、独立性和标准化原则。优势包括灵活性高、易于扩展、故障隔离性强。主要知识点涵盖应用层、传输层、网络层和链路层的功能划分及协议协作机制。</a:t>
            </a:r>
          </a:p>
        </p:txBody>
      </p:sp>
      <p:sp>
        <p:nvSpPr>
          <p:cNvPr id="9" name="标题 1"/>
          <p:cNvSpPr txBox="1"/>
          <p:nvPr/>
        </p:nvSpPr>
        <p:spPr>
          <a:xfrm>
            <a:off x="5311855" y="1485578"/>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分层模型的设计原则与优势</a:t>
            </a:r>
            <a:endParaRPr kumimoji="1" lang="zh-CN" altLang="en-US" dirty="0"/>
          </a:p>
        </p:txBody>
      </p:sp>
      <p:sp>
        <p:nvSpPr>
          <p:cNvPr id="10" name="标题 1"/>
          <p:cNvSpPr txBox="1"/>
          <p:nvPr/>
        </p:nvSpPr>
        <p:spPr>
          <a:xfrm>
            <a:off x="4543688" y="1864107"/>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8051147" y="1748385"/>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981163" y="2043379"/>
            <a:ext cx="2512337" cy="2465741"/>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OSI七层模型理论性强，分层清晰，包括物理层至应用层；TCP/IP四层模型更实用，分为网络接口层、网际层、传输层和应用层。两者对应关系为：OSI的物理层和数据链路层对应TCP/IP的网络接口层，网络层对应网际层，传输层对应传输层，会话层、表示层和应用层对应应用层。TCP/IP模型简化了设计，广泛应用于实际网络架构。</a:t>
            </a:r>
          </a:p>
        </p:txBody>
      </p:sp>
      <p:sp>
        <p:nvSpPr>
          <p:cNvPr id="13" name="标题 1"/>
          <p:cNvSpPr txBox="1"/>
          <p:nvPr/>
        </p:nvSpPr>
        <p:spPr>
          <a:xfrm>
            <a:off x="8981163" y="1485579"/>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OSI七层模型与TCP/IP四层模型的对比分析</a:t>
            </a:r>
            <a:endParaRPr kumimoji="1" lang="zh-CN" altLang="en-US" dirty="0"/>
          </a:p>
        </p:txBody>
      </p:sp>
      <p:sp>
        <p:nvSpPr>
          <p:cNvPr id="14" name="标题 1"/>
          <p:cNvSpPr txBox="1"/>
          <p:nvPr/>
        </p:nvSpPr>
        <p:spPr>
          <a:xfrm>
            <a:off x="8212996" y="1864108"/>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pic>
        <p:nvPicPr>
          <p:cNvPr id="15" name="图片 14"/>
          <p:cNvPicPr>
            <a:picLocks noChangeAspect="1"/>
          </p:cNvPicPr>
          <p:nvPr/>
        </p:nvPicPr>
        <p:blipFill>
          <a:blip r:embed="rId2">
            <a:alphaModFix/>
          </a:blip>
          <a:srcRect l="5723" t="66864" r="5830" b="7832"/>
          <a:stretch>
            <a:fillRect/>
          </a:stretch>
        </p:blipFill>
        <p:spPr>
          <a:xfrm>
            <a:off x="698500" y="4652590"/>
            <a:ext cx="10795000" cy="1728738"/>
          </a:xfrm>
          <a:custGeom>
            <a:avLst/>
            <a:gdLst/>
            <a:ahLst/>
            <a:cxnLst/>
            <a:rect l="l" t="t" r="r" b="b"/>
            <a:pathLst>
              <a:path w="10795000" h="1727200">
                <a:moveTo>
                  <a:pt x="0" y="0"/>
                </a:moveTo>
                <a:lnTo>
                  <a:pt x="10795000" y="0"/>
                </a:lnTo>
                <a:lnTo>
                  <a:pt x="10795000" y="1728738"/>
                </a:lnTo>
                <a:lnTo>
                  <a:pt x="0" y="1728738"/>
                </a:lnTo>
                <a:close/>
              </a:path>
            </a:pathLst>
          </a:custGeom>
          <a:noFill/>
          <a:ln>
            <a:noFill/>
          </a:ln>
        </p:spPr>
      </p:pic>
      <p:sp>
        <p:nvSpPr>
          <p:cNvPr id="16" name="标题 1"/>
          <p:cNvSpPr txBox="1"/>
          <p:nvPr/>
        </p:nvSpPr>
        <p:spPr>
          <a:xfrm>
            <a:off x="695325" y="4652590"/>
            <a:ext cx="10798175" cy="1728738"/>
          </a:xfrm>
          <a:prstGeom prst="rect">
            <a:avLst/>
          </a:prstGeom>
          <a:gradFill>
            <a:gsLst>
              <a:gs pos="26000">
                <a:schemeClr val="accent1"/>
              </a:gs>
              <a:gs pos="92000">
                <a:schemeClr val="bg1">
                  <a:alpha val="0"/>
                </a:schemeClr>
              </a:gs>
            </a:gsLst>
            <a:lin ang="0" scaled="0"/>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协议体系架构的基本概念与分层模型</a:t>
            </a:r>
            <a:endParaRPr kumimoji="1" lang="zh-CN" altLang="en-US" dirty="0"/>
          </a:p>
        </p:txBody>
      </p:sp>
      <p:sp>
        <p:nvSpPr>
          <p:cNvPr id="19"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768933" y="1397637"/>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592575" y="1397637"/>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497014" y="1924151"/>
            <a:ext cx="5898239" cy="710703"/>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TCP/IP协议体系架构由四层组成：  
1. 网络接口层：负责物理传输（如以太网、Wi-Fi）。  
2. 网络层（IP层）：实现寻址和路由（如IP、ICMP）。  
3. 传输层：提供端到端通信（如TCP、UDP）。  
4. 应用层：支持用户服务（如HTTP、FTP、DNS）。</a:t>
            </a:r>
            <a:endParaRPr kumimoji="1" lang="zh-CN" altLang="en-US" dirty="0">
              <a:latin typeface="+mn-ea"/>
            </a:endParaRPr>
          </a:p>
        </p:txBody>
      </p:sp>
      <p:pic>
        <p:nvPicPr>
          <p:cNvPr id="6" name="图片 5"/>
          <p:cNvPicPr>
            <a:picLocks noChangeAspect="1"/>
          </p:cNvPicPr>
          <p:nvPr/>
        </p:nvPicPr>
        <p:blipFill>
          <a:blip r:embed="rId2">
            <a:alphaModFix/>
          </a:blip>
          <a:srcRect l="1552" t="23646" r="1551" b="8699"/>
          <a:stretch>
            <a:fillRect/>
          </a:stretch>
        </p:blipFill>
        <p:spPr>
          <a:xfrm>
            <a:off x="1796747" y="1531352"/>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7" name="标题 1"/>
          <p:cNvSpPr txBox="1"/>
          <p:nvPr/>
        </p:nvSpPr>
        <p:spPr>
          <a:xfrm>
            <a:off x="4497014" y="1461137"/>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典型协议体系架构的基本组成要素</a:t>
            </a:r>
            <a:endParaRPr kumimoji="1" lang="zh-CN" altLang="en-US" dirty="0"/>
          </a:p>
        </p:txBody>
      </p:sp>
      <p:sp>
        <p:nvSpPr>
          <p:cNvPr id="8" name="标题 1"/>
          <p:cNvSpPr txBox="1"/>
          <p:nvPr/>
        </p:nvSpPr>
        <p:spPr>
          <a:xfrm>
            <a:off x="3157497"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457511"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757525"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2768933" y="3112152"/>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592575" y="3112152"/>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497014" y="3638666"/>
            <a:ext cx="5898239" cy="710703"/>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OSI七层模型理论性强，分为应用层、表示层、会话层、传输层、网络层、数据链路层和物理层；TCP/IP四层模型更实用，包括应用层、传输层、网络层和网络接口层。两者对应关系为：OSI上三层对应TCP/IP应用层，OSI下两层对应TCP/IP网络接口层。核心差异在于OSI强调分层严谨性，TCP/IP注重实际应用效率。</a:t>
            </a:r>
          </a:p>
        </p:txBody>
      </p:sp>
      <p:pic>
        <p:nvPicPr>
          <p:cNvPr id="14" name="图片 13"/>
          <p:cNvPicPr>
            <a:picLocks noChangeAspect="1"/>
          </p:cNvPicPr>
          <p:nvPr/>
        </p:nvPicPr>
        <p:blipFill>
          <a:blip r:embed="rId2">
            <a:alphaModFix/>
          </a:blip>
          <a:srcRect l="1552" t="23646" r="1551" b="8699"/>
          <a:stretch>
            <a:fillRect/>
          </a:stretch>
        </p:blipFill>
        <p:spPr>
          <a:xfrm>
            <a:off x="1796747" y="3245867"/>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15" name="标题 1"/>
          <p:cNvSpPr txBox="1"/>
          <p:nvPr/>
        </p:nvSpPr>
        <p:spPr>
          <a:xfrm>
            <a:off x="4497014" y="3175652"/>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OSI七层模型与TCP/IP四层模型的对比分析</a:t>
            </a:r>
            <a:endParaRPr kumimoji="1" lang="zh-CN" altLang="en-US" dirty="0"/>
          </a:p>
        </p:txBody>
      </p:sp>
      <p:sp>
        <p:nvSpPr>
          <p:cNvPr id="16" name="标题 1"/>
          <p:cNvSpPr txBox="1"/>
          <p:nvPr/>
        </p:nvSpPr>
        <p:spPr>
          <a:xfrm>
            <a:off x="3157497"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457511"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3757525"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2768933" y="4928268"/>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592575" y="4928268"/>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497014" y="5454782"/>
            <a:ext cx="5898239" cy="710703"/>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TCP/IP协议体系架构广泛应用于互联网通信，包含应用层（HTTP/FTP）、传输层（TCP/UDP）、网络层（IP/ICMP）和网络接口层。其核心知识点包括分层模型、协议功能及数据封装流程，教学重点应围绕各层协议特点及协同工作原理展开。</a:t>
            </a:r>
          </a:p>
        </p:txBody>
      </p:sp>
      <p:pic>
        <p:nvPicPr>
          <p:cNvPr id="22" name="图片 21"/>
          <p:cNvPicPr>
            <a:picLocks noChangeAspect="1"/>
          </p:cNvPicPr>
          <p:nvPr/>
        </p:nvPicPr>
        <p:blipFill>
          <a:blip r:embed="rId2">
            <a:alphaModFix/>
          </a:blip>
          <a:srcRect l="1552" t="23646" r="1551" b="8699"/>
          <a:stretch>
            <a:fillRect/>
          </a:stretch>
        </p:blipFill>
        <p:spPr>
          <a:xfrm>
            <a:off x="1796747" y="5061983"/>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23" name="标题 1"/>
          <p:cNvSpPr txBox="1"/>
          <p:nvPr/>
        </p:nvSpPr>
        <p:spPr>
          <a:xfrm>
            <a:off x="4497014" y="4991768"/>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典型协议体系架构在实际网络环境中的应用场景</a:t>
            </a:r>
            <a:endParaRPr kumimoji="1" lang="zh-CN" altLang="en-US" dirty="0"/>
          </a:p>
        </p:txBody>
      </p:sp>
      <p:sp>
        <p:nvSpPr>
          <p:cNvPr id="24" name="标题 1"/>
          <p:cNvSpPr txBox="1"/>
          <p:nvPr/>
        </p:nvSpPr>
        <p:spPr>
          <a:xfrm>
            <a:off x="3157497"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3457511"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757525"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典型协议体系架构实例分析与比较</a:t>
            </a:r>
            <a:endParaRPr kumimoji="1" lang="zh-CN" altLang="en-US" dirty="0"/>
          </a:p>
        </p:txBody>
      </p:sp>
      <p:sp>
        <p:nvSpPr>
          <p:cNvPr id="29"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03</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数据封装与传输过程演示</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6769099"/>
            <a:ext cx="12192000" cy="88901"/>
          </a:xfrm>
          <a:prstGeom prst="rect">
            <a:avLst/>
          </a:prstGeom>
          <a:solidFill>
            <a:schemeClr val="accent1"/>
          </a:solidFill>
          <a:ln w="12700" cap="sq">
            <a:noFill/>
            <a:miter/>
          </a:ln>
          <a:effectLst>
            <a:outerShdw blurRad="317500" algn="ctr" rotWithShape="0">
              <a:schemeClr val="accent1">
                <a:alpha val="2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076816" y="1434141"/>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3044450" y="1364727"/>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1257340" y="1634078"/>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数据封装的定义与核心思想</a:t>
            </a:r>
            <a:endParaRPr kumimoji="1" lang="zh-CN" altLang="en-US" dirty="0"/>
          </a:p>
        </p:txBody>
      </p:sp>
      <p:sp>
        <p:nvSpPr>
          <p:cNvPr id="7" name="标题 1"/>
          <p:cNvSpPr txBox="1"/>
          <p:nvPr/>
        </p:nvSpPr>
        <p:spPr>
          <a:xfrm>
            <a:off x="1257340" y="1926853"/>
            <a:ext cx="4171537" cy="12068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D0D0D">
                    <a:alpha val="100000"/>
                  </a:srgbClr>
                </a:solidFill>
                <a:ea typeface="Source Han Sans"/>
                <a:cs typeface="Source Han Sans"/>
              </a:rPr>
              <a:t/>
            </a:r>
            <a:r>
              <a:rPr kumimoji="1" lang="en-US" altLang="zh-CN" sz="1400" dirty="0">
                <a:ln w="12700">
                  <a:noFill/>
                </a:ln>
                <a:solidFill>
                  <a:srgbClr val="0D0D0D">
                    <a:alpha val="100000"/>
                  </a:srgbClr>
                </a:solidFill>
                <a:ea typeface="Source Han Sans"/>
                <a:cs typeface="Source Han Sans"/>
              </a:rPr>
              <a:t/>
            </a:r>
            <a:r>
              <a:rPr kumimoji="1" lang="zh-CN" altLang="en-US" sz="1400" dirty="0">
                <a:ln w="12700">
                  <a:noFill/>
                </a:ln>
                <a:solidFill>
                  <a:srgbClr val="0D0D0D">
                    <a:alpha val="100000"/>
                  </a:srgbClr>
                </a:solidFill>
                <a:ea typeface="Source Han Sans"/>
                <a:cs typeface="Source Han Sans"/>
              </a:rPr>
              <a:t/>
            </a:r>
            <a:r>
              <a:rPr sz="1400">
                <a:solidFill>
                  <a:srgbClr val="0D0D0D"/>
                </a:solidFill>
              </a:rPr>
              <a:t>TCP/IP协议的数据封装指将上层数据逐层添加头部信息形成协议数据单元的过程，核心思想是分层处理与协议栈协作。关键知识点包括：分层模型（应用层/传输层/网络层/链路层）、PDU格式（报文/段/包/帧）、封装/解封装流程。教学重点为协议栈层级关系与各层头部字段功能。</a:t>
            </a:r>
            <a:endParaRPr kumimoji="1" lang="zh-CN" altLang="en-US" dirty="0"/>
          </a:p>
        </p:txBody>
      </p:sp>
      <p:sp>
        <p:nvSpPr>
          <p:cNvPr id="8" name="标题 1"/>
          <p:cNvSpPr txBox="1"/>
          <p:nvPr/>
        </p:nvSpPr>
        <p:spPr>
          <a:xfrm>
            <a:off x="1076816" y="3676216"/>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3044450" y="3606802"/>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1257340" y="3876153"/>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封装在面向对象编程中的典型应用</a:t>
            </a:r>
            <a:endParaRPr kumimoji="1" lang="zh-CN" altLang="en-US" dirty="0"/>
          </a:p>
        </p:txBody>
      </p:sp>
      <p:sp>
        <p:nvSpPr>
          <p:cNvPr id="11" name="标题 1"/>
          <p:cNvSpPr txBox="1"/>
          <p:nvPr/>
        </p:nvSpPr>
        <p:spPr>
          <a:xfrm>
            <a:off x="1257340" y="4168928"/>
            <a:ext cx="4171537" cy="12068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D0D0D">
                    <a:alpha val="100000"/>
                  </a:srgbClr>
                </a:solidFill>
                <a:ea typeface="Source Han Sans"/>
              </a:rPr>
              <a:t/>
            </a:r>
            <a:r>
              <a:rPr kumimoji="1" lang="en-US" altLang="zh-CN" sz="1400" dirty="0">
                <a:ln w="12700">
                  <a:noFill/>
                </a:ln>
                <a:solidFill>
                  <a:srgbClr val="0D0D0D">
                    <a:alpha val="100000"/>
                  </a:srgbClr>
                </a:solidFill>
                <a:ea typeface="Source Han Sans"/>
              </a:rPr>
              <a:t/>
            </a:r>
            <a:r>
              <a:rPr kumimoji="1" lang="zh-CN" altLang="en-US" sz="1400" dirty="0">
                <a:ln w="12700">
                  <a:noFill/>
                </a:ln>
                <a:solidFill>
                  <a:srgbClr val="0D0D0D">
                    <a:alpha val="100000"/>
                  </a:srgbClr>
                </a:solidFill>
                <a:ea typeface="Source Han Sans"/>
              </a:rPr>
              <a:t/>
            </a:r>
            <a:r>
              <a:rPr sz="1400">
                <a:solidFill>
                  <a:srgbClr val="0D0D0D"/>
                </a:solidFill>
              </a:rPr>
              <a:t>TCP/IP协议在面向对象编程中的典型应用体现在分层封装思想与对象设计的映射。核心知识点包括协议分层、数据封装、接口抽象、消息传递机制。教学重点为协议栈的对象化建模、PDU的类结构设计、层间交互的接口实现。</a:t>
            </a:r>
          </a:p>
        </p:txBody>
      </p:sp>
      <p:sp>
        <p:nvSpPr>
          <p:cNvPr id="12" name="标题 1"/>
          <p:cNvSpPr txBox="1"/>
          <p:nvPr/>
        </p:nvSpPr>
        <p:spPr>
          <a:xfrm>
            <a:off x="6372716" y="1434141"/>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8340350" y="1364727"/>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a:off x="6553240" y="1634078"/>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封装实现的关键技术要素</a:t>
            </a:r>
            <a:endParaRPr kumimoji="1" lang="zh-CN" altLang="en-US" dirty="0"/>
          </a:p>
        </p:txBody>
      </p:sp>
      <p:sp>
        <p:nvSpPr>
          <p:cNvPr id="15" name="标题 1"/>
          <p:cNvSpPr txBox="1"/>
          <p:nvPr/>
        </p:nvSpPr>
        <p:spPr>
          <a:xfrm>
            <a:off x="6553240" y="1926853"/>
            <a:ext cx="4171537" cy="1206872"/>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0D0D0D">
                    <a:alpha val="100000"/>
                  </a:srgbClr>
                </a:solidFill>
                <a:ea typeface="Source Han Sans"/>
              </a:rPr>
              <a:t/>
            </a:r>
            <a:r>
              <a:rPr kumimoji="1" lang="en-US" altLang="zh-CN" sz="1400" dirty="0">
                <a:ln w="12700">
                  <a:noFill/>
                </a:ln>
                <a:solidFill>
                  <a:srgbClr val="0D0D0D">
                    <a:alpha val="100000"/>
                  </a:srgbClr>
                </a:solidFill>
                <a:ea typeface="Source Han Sans"/>
              </a:rPr>
              <a:t/>
            </a:r>
            <a:r>
              <a:rPr kumimoji="1" lang="zh-CN" altLang="en-US" sz="1400" dirty="0">
                <a:ln w="12700">
                  <a:noFill/>
                </a:ln>
                <a:solidFill>
                  <a:srgbClr val="0D0D0D">
                    <a:alpha val="100000"/>
                  </a:srgbClr>
                </a:solidFill>
                <a:ea typeface="Source Han Sans"/>
              </a:rPr>
              <a:t/>
            </a:r>
            <a:r>
              <a:rPr sz="1400">
                <a:solidFill>
                  <a:srgbClr val="0D0D0D"/>
                </a:solidFill>
              </a:rPr>
              <a:t>TCP/IP协议封装实现的关键技术要素包括：分层模型（应用层、传输层、网络层、链路层）、数据封装与解封装过程、协议头部格式（如TCP/UDP端口号、IP地址）、校验和计算、分片与重组机制、地址解析协议（ARP）以及路由选择算法。教学内容应重点讲解各层功能、数据单元格式及协议交互流程。</a:t>
            </a:r>
          </a:p>
        </p:txBody>
      </p:sp>
      <p:sp>
        <p:nvSpPr>
          <p:cNvPr id="16"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数据封装的基本概念与原理</a:t>
            </a:r>
            <a:endParaRPr kumimoji="1" lang="zh-CN" altLang="en-US" dirty="0"/>
          </a:p>
        </p:txBody>
      </p:sp>
      <p:sp>
        <p:nvSpPr>
          <p:cNvPr id="18"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000000"/>
      </a:dk2>
      <a:lt2>
        <a:srgbClr val="808080"/>
      </a:lt2>
      <a:accent1>
        <a:srgbClr val="0462F5"/>
      </a:accent1>
      <a:accent2>
        <a:srgbClr val="00DADA"/>
      </a:accent2>
      <a:accent3>
        <a:srgbClr val="FFFFFF"/>
      </a:accent3>
      <a:accent4>
        <a:srgbClr val="000000"/>
      </a:accent4>
      <a:accent5>
        <a:srgbClr val="E4ECF8"/>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347</Words>
  <Application>Microsoft Office PowerPoint</Application>
  <PresentationFormat>宽屏</PresentationFormat>
  <Paragraphs>158</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Source Han Sans CN Bold</vt:lpstr>
      <vt:lpstr>OPPOSans H</vt:lpstr>
      <vt:lpstr>OPPOSans B</vt:lpstr>
      <vt:lpstr>Source Han Sans</vt:lpstr>
      <vt:lpstr>等线</vt:lpstr>
      <vt:lpstr>OPPOSans L</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宏钉 李</cp:lastModifiedBy>
  <cp:revision>6</cp:revision>
  <dcterms:modified xsi:type="dcterms:W3CDTF">2025-03-31T07:38:36Z</dcterms:modified>
</cp:coreProperties>
</file>